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264" r:id="rId2"/>
    <p:sldId id="256" r:id="rId3"/>
    <p:sldId id="259" r:id="rId4"/>
    <p:sldId id="258" r:id="rId5"/>
    <p:sldId id="260" r:id="rId6"/>
    <p:sldId id="261" r:id="rId7"/>
    <p:sldId id="263" r:id="rId8"/>
    <p:sldId id="265" r:id="rId9"/>
    <p:sldId id="267" r:id="rId10"/>
    <p:sldId id="268" r:id="rId11"/>
    <p:sldId id="270" r:id="rId12"/>
    <p:sldId id="271" r:id="rId13"/>
    <p:sldId id="272" r:id="rId14"/>
    <p:sldId id="306" r:id="rId15"/>
    <p:sldId id="273" r:id="rId16"/>
    <p:sldId id="274" r:id="rId17"/>
    <p:sldId id="275" r:id="rId18"/>
    <p:sldId id="276" r:id="rId19"/>
    <p:sldId id="277" r:id="rId20"/>
    <p:sldId id="307" r:id="rId21"/>
    <p:sldId id="278" r:id="rId22"/>
    <p:sldId id="281" r:id="rId23"/>
    <p:sldId id="283" r:id="rId24"/>
    <p:sldId id="284" r:id="rId25"/>
    <p:sldId id="285" r:id="rId26"/>
    <p:sldId id="286" r:id="rId27"/>
    <p:sldId id="304" r:id="rId28"/>
    <p:sldId id="290" r:id="rId29"/>
    <p:sldId id="287" r:id="rId30"/>
    <p:sldId id="288" r:id="rId31"/>
    <p:sldId id="289" r:id="rId32"/>
    <p:sldId id="308" r:id="rId33"/>
    <p:sldId id="293" r:id="rId34"/>
    <p:sldId id="294" r:id="rId35"/>
    <p:sldId id="295" r:id="rId36"/>
    <p:sldId id="303" r:id="rId37"/>
    <p:sldId id="296" r:id="rId38"/>
    <p:sldId id="297" r:id="rId39"/>
    <p:sldId id="299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22" r:id="rId54"/>
    <p:sldId id="323" r:id="rId55"/>
    <p:sldId id="324" r:id="rId56"/>
    <p:sldId id="325" r:id="rId57"/>
    <p:sldId id="326" r:id="rId58"/>
    <p:sldId id="327" r:id="rId59"/>
    <p:sldId id="328" r:id="rId60"/>
    <p:sldId id="329" r:id="rId61"/>
    <p:sldId id="330" r:id="rId62"/>
    <p:sldId id="331" r:id="rId63"/>
    <p:sldId id="305" r:id="rId6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0432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56"/>
    <p:restoredTop sz="94667"/>
  </p:normalViewPr>
  <p:slideViewPr>
    <p:cSldViewPr snapToGrid="0" snapToObjects="1" showGuides="1">
      <p:cViewPr varScale="1">
        <p:scale>
          <a:sx n="118" d="100"/>
          <a:sy n="118" d="100"/>
        </p:scale>
        <p:origin x="232" y="20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handoutMaster" Target="handoutMasters/handoutMaster1.xml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E2687A-A7E1-7D40-8E85-E6E53CD3F200}" type="datetimeFigureOut">
              <a:rPr kumimoji="1" lang="ko-KR" altLang="en-US" smtClean="0"/>
              <a:t>2018. 8. 25.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C546B2-8582-F349-8D1E-F4C1BA91CC2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66848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F68733-7FE1-4B4A-A328-DDA859EAB88E}" type="datetimeFigureOut">
              <a:rPr kumimoji="1" lang="ko-KR" altLang="en-US" smtClean="0"/>
              <a:t>2018. 8. 25.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78A200-B825-344E-BE09-E22B954053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343119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4989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883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02721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5774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81910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71088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92593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09942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01226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31315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4598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67850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66272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56847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17228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07367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04844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79722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9993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16786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37701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156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95997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60799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45582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9353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1108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8274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5408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1426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2063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8092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3359E9-A305-D944-B314-47BCBB7E1084}" type="datetime1">
              <a:rPr kumimoji="1" lang="ko-KR" altLang="en-US" smtClean="0"/>
              <a:t>2018. 8. 25.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95CF-05EF-C041-9559-1A6EF722025D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9404685" y="6508750"/>
            <a:ext cx="27432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lang="en-US" altLang="ko-KR" sz="800" b="0" i="0" kern="1200" smtClean="0">
                <a:solidFill>
                  <a:schemeClr val="tx1"/>
                </a:solidFill>
                <a:effectLst/>
                <a:latin typeface="Helvetica" charset="0"/>
                <a:ea typeface="Helvetica" charset="0"/>
                <a:cs typeface="Helvetica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FAST CAMPUS SCHOOL 2018</a:t>
            </a:r>
          </a:p>
          <a:p>
            <a:r>
              <a:rPr lang="en-US" smtClean="0"/>
              <a:t>Copyright FAST CAMPUS Corp.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44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FB5E0B-E31B-4444-9FBE-B895AE97DC4E}" type="datetime1">
              <a:rPr kumimoji="1" lang="ko-KR" altLang="en-US" smtClean="0"/>
              <a:t>2018. 8. 25.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95CF-05EF-C041-9559-1A6EF722025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9818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058374-224D-C047-B2BD-EC34BAED6202}" type="datetime1">
              <a:rPr kumimoji="1" lang="ko-KR" altLang="en-US" smtClean="0"/>
              <a:t>2018. 8. 25.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95CF-05EF-C041-9559-1A6EF722025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3173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7AC7FC-863D-3249-9489-B122B9821B42}" type="datetime1">
              <a:rPr kumimoji="1" lang="ko-KR" altLang="en-US" smtClean="0"/>
              <a:t>2018. 8. 25.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95CF-05EF-C041-9559-1A6EF722025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9431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ACB89A-9BA9-AA41-842E-E1C60E4BC446}" type="datetime1">
              <a:rPr kumimoji="1" lang="ko-KR" altLang="en-US" smtClean="0"/>
              <a:t>2018. 8. 25.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95CF-05EF-C041-9559-1A6EF722025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1493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E92DCB6-AD24-8A41-86E4-870139419B2C}" type="datetime1">
              <a:rPr kumimoji="1" lang="ko-KR" altLang="en-US" smtClean="0"/>
              <a:t>2018. 8. 25.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95CF-05EF-C041-9559-1A6EF722025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47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8A95E5-3545-E04D-8D09-48ACF1805E37}" type="datetime1">
              <a:rPr kumimoji="1" lang="ko-KR" altLang="en-US" smtClean="0"/>
              <a:t>2018. 8. 25.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95CF-05EF-C041-9559-1A6EF722025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0900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A6E428-C56F-AF43-A6C3-20D8E4A8483A}" type="datetime1">
              <a:rPr kumimoji="1" lang="ko-KR" altLang="en-US" smtClean="0"/>
              <a:t>2018. 8. 25.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95CF-05EF-C041-9559-1A6EF722025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5097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99484-5500-324C-A2DE-89B53979F121}" type="datetime1">
              <a:rPr kumimoji="1" lang="ko-KR" altLang="en-US" smtClean="0"/>
              <a:t>2018. 8. 25.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95CF-05EF-C041-9559-1A6EF722025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7378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404AC9-3962-3745-B241-F9E7CF902580}" type="datetime1">
              <a:rPr kumimoji="1" lang="ko-KR" altLang="en-US" smtClean="0"/>
              <a:t>2018. 8. 25.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95CF-05EF-C041-9559-1A6EF722025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5705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7D7CFE-E5E1-3849-9A0C-1BEE2F9D4B52}" type="datetime1">
              <a:rPr kumimoji="1" lang="ko-KR" altLang="en-US" smtClean="0"/>
              <a:t>2018. 8. 25.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95CF-05EF-C041-9559-1A6EF722025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0002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252285" y="6356350"/>
            <a:ext cx="27432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lang="en-US" altLang="ko-KR" sz="800" b="0" i="0" smtClean="0">
                <a:solidFill>
                  <a:schemeClr val="tx1"/>
                </a:solidFill>
                <a:effectLst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 smtClean="0"/>
              <a:t>FAST CAMPUS SCHOOL 2018</a:t>
            </a:r>
          </a:p>
          <a:p>
            <a:r>
              <a:rPr lang="en-US" dirty="0" smtClean="0"/>
              <a:t>Copyright FAST CAMPUS Corp. All Rights Reserved</a:t>
            </a:r>
            <a:endParaRPr lang="en-US" dirty="0"/>
          </a:p>
        </p:txBody>
      </p:sp>
      <p:sp>
        <p:nvSpPr>
          <p:cNvPr id="7" name="텍스트 상자 6"/>
          <p:cNvSpPr txBox="1"/>
          <p:nvPr userDrawn="1"/>
        </p:nvSpPr>
        <p:spPr>
          <a:xfrm>
            <a:off x="128336" y="136358"/>
            <a:ext cx="20774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800" b="0" i="0" u="none" smtClean="0">
                <a:latin typeface="Helvetica" charset="0"/>
                <a:ea typeface="Helvetica" charset="0"/>
                <a:cs typeface="Helvetica" charset="0"/>
              </a:rPr>
              <a:t>2018 FASTCAMPUS</a:t>
            </a:r>
            <a:r>
              <a:rPr kumimoji="1" lang="en-US" altLang="ko-KR" sz="800" b="0" i="0" u="none" baseline="0" smtClean="0">
                <a:latin typeface="Helvetica" charset="0"/>
                <a:ea typeface="Helvetica" charset="0"/>
                <a:cs typeface="Helvetica" charset="0"/>
              </a:rPr>
              <a:t> Extension SCHOOL</a:t>
            </a:r>
            <a:endParaRPr kumimoji="1" lang="ko-KR" altLang="en-US" sz="800" b="0" i="0" u="none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9" name="직선 연결선[R] 8"/>
          <p:cNvCxnSpPr/>
          <p:nvPr userDrawn="1"/>
        </p:nvCxnSpPr>
        <p:spPr>
          <a:xfrm>
            <a:off x="156410" y="326615"/>
            <a:ext cx="2021306" cy="914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069661" y="181955"/>
            <a:ext cx="925824" cy="289320"/>
          </a:xfrm>
          <a:prstGeom prst="rect">
            <a:avLst/>
          </a:prstGeom>
        </p:spPr>
      </p:pic>
      <p:sp>
        <p:nvSpPr>
          <p:cNvPr id="13" name="바닥글 개체 틀 1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2279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Funnel_analysis" TargetMode="Externa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STP_%EB%A7%88%EC%BC%80%ED%8C%85" TargetMode="External"/><Relationship Id="rId4" Type="http://schemas.openxmlformats.org/officeDocument/2006/relationships/image" Target="../media/image10.png"/><Relationship Id="rId5" Type="http://schemas.openxmlformats.org/officeDocument/2006/relationships/hyperlink" Target="https://www.logicalfox.com/blog/what-it-means-to-niche-down-and-how-to-do-i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martinsights.com/digital-marketing-strategy/online-marketing-mix/7ps-marketing-mix-alternative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hyperlink" Target="https://science2knowledge.wordpress.com/data-science-scientists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isetracker.co.kr/%EC%8A%A4%ED%83%80%ED%8A%B8%EC%97%85%EC%9D%84-%EC%9C%84%ED%95%9C-aarrr%ED%95%B4%EC%A0%81%EC%A7%80%ED%91%9C-%EA%B0%9C%EB%85%90%EC%9E%A1%EA%B8%B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book/songhunhwa@gmail.com" TargetMode="External"/><Relationship Id="rId4" Type="http://schemas.openxmlformats.org/officeDocument/2006/relationships/hyperlink" Target="https://github.com/songhunhwa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hyperlink" Target="https://alexpetralia.com/posts/2017/6/8/hard-skills-for-modern-business-analyst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hyperlink" Target="https://www.linkedin.com/pulse/apache-spark-scala-via-python-nimisha-sharath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park.apache.org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nghunhwa/songhunhwa.github.com/tree/master/tutorial/tutorial_01" TargetMode="External"/><Relationship Id="rId4" Type="http://schemas.openxmlformats.org/officeDocument/2006/relationships/hyperlink" Target="http://spark.apache.org/download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nghunhwa/MachineLearning_Pyspark" TargetMode="External"/><Relationship Id="rId4" Type="http://schemas.openxmlformats.org/officeDocument/2006/relationships/hyperlink" Target="https://spark.apache.org/sql/" TargetMode="External"/><Relationship Id="rId5" Type="http://schemas.openxmlformats.org/officeDocument/2006/relationships/hyperlink" Target="https://spark.apache.org/mllib/" TargetMode="External"/><Relationship Id="rId6" Type="http://schemas.openxmlformats.org/officeDocument/2006/relationships/hyperlink" Target="https://spark.apache.org/streaming/" TargetMode="External"/><Relationship Id="rId7" Type="http://schemas.openxmlformats.org/officeDocument/2006/relationships/hyperlink" Target="https://spark.apache.org/graphx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ko/emr/" TargetMode="External"/><Relationship Id="rId4" Type="http://schemas.openxmlformats.org/officeDocument/2006/relationships/image" Target="../media/image26.png"/><Relationship Id="rId5" Type="http://schemas.openxmlformats.org/officeDocument/2006/relationships/hyperlink" Target="https://aws.amazon.com/" TargetMode="External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ws.amazon.com/ko/big-data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onghunhwa/songhunhwa.github.com/tree/master/tutorial/tutorial_01" TargetMode="External"/><Relationship Id="rId3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nghunhwa/songhunhwa.github.com/tree/master/tutorial/tutorial_01" TargetMode="External"/><Relationship Id="rId4" Type="http://schemas.openxmlformats.org/officeDocument/2006/relationships/hyperlink" Target="http://blog.yhat.com/posts/pandasql-sql-for-pandas-dataframe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thinkuser.com/usability01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hyperlink" Target="https://bern.impacthub.net/event/lean-lab-learn-about-and-practice-value-proposition-design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hyperlink" Target="https://ko.wikipedia.org/wiki/MECE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eekingalpha.com/article/4100863-dr-kospis-protocol-global-growth-diagnosis" TargetMode="External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hyperlink" Target="http://www.dongabiz.com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xploratory_data_analysis" TargetMode="External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3" Type="http://schemas.openxmlformats.org/officeDocument/2006/relationships/image" Target="../media/image4.png"/><Relationship Id="rId14" Type="http://schemas.openxmlformats.org/officeDocument/2006/relationships/image" Target="../media/image5.png"/><Relationship Id="rId1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ikidocs.net/book/1" TargetMode="External"/><Relationship Id="rId4" Type="http://schemas.openxmlformats.org/officeDocument/2006/relationships/hyperlink" Target="http://rfriend.tistory.com/" TargetMode="External"/><Relationship Id="rId5" Type="http://schemas.openxmlformats.org/officeDocument/2006/relationships/hyperlink" Target="https://datascienceschool.net/" TargetMode="External"/><Relationship Id="rId6" Type="http://schemas.openxmlformats.org/officeDocument/2006/relationships/hyperlink" Target="https://www.w3schools.com/sql/" TargetMode="External"/><Relationship Id="rId7" Type="http://schemas.openxmlformats.org/officeDocument/2006/relationships/hyperlink" Target="http://book.naver.com/bookdb/book_detail.nhn?bid=7164927" TargetMode="External"/><Relationship Id="rId8" Type="http://schemas.openxmlformats.org/officeDocument/2006/relationships/hyperlink" Target="http://book.naver.com/bookdb/book_detail.nhn?bid=10652749" TargetMode="External"/><Relationship Id="rId9" Type="http://schemas.openxmlformats.org/officeDocument/2006/relationships/hyperlink" Target="http://book.naver.com/bookdb/book_detail.nhn?bid=12174889" TargetMode="External"/><Relationship Id="rId10" Type="http://schemas.openxmlformats.org/officeDocument/2006/relationships/hyperlink" Target="http://book.naver.com/bookdb/book_detail.nhn?bid=8317471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519085"/>
          </a:xfrm>
        </p:spPr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</a:rPr>
              <a:t>데이터 사이언스 </a:t>
            </a:r>
            <a:r>
              <a:rPr kumimoji="1" lang="en-US" altLang="ko-KR" dirty="0">
                <a:solidFill>
                  <a:schemeClr val="bg1"/>
                </a:solidFill>
              </a:rPr>
              <a:t>Extension </a:t>
            </a:r>
            <a:r>
              <a:rPr kumimoji="1" lang="en-US" altLang="ko-KR" dirty="0" smtClean="0">
                <a:solidFill>
                  <a:schemeClr val="bg1"/>
                </a:solidFill>
              </a:rPr>
              <a:t>SCHOOL</a:t>
            </a:r>
            <a:br>
              <a:rPr kumimoji="1" lang="en-US" altLang="ko-KR" dirty="0" smtClean="0">
                <a:solidFill>
                  <a:schemeClr val="bg1"/>
                </a:solidFill>
              </a:rPr>
            </a:br>
            <a:r>
              <a:rPr kumimoji="1" lang="en-US" altLang="ko-KR" sz="4400" dirty="0" smtClean="0">
                <a:solidFill>
                  <a:schemeClr val="bg1"/>
                </a:solidFill>
              </a:rPr>
              <a:t>-3</a:t>
            </a:r>
            <a:r>
              <a:rPr kumimoji="1" lang="ko-KR" altLang="en-US" sz="4400" dirty="0" smtClean="0">
                <a:solidFill>
                  <a:schemeClr val="bg1"/>
                </a:solidFill>
              </a:rPr>
              <a:t>학기</a:t>
            </a:r>
            <a:r>
              <a:rPr kumimoji="1" lang="en-US" altLang="ko-KR" sz="4400" dirty="0" smtClean="0">
                <a:solidFill>
                  <a:schemeClr val="bg1"/>
                </a:solidFill>
              </a:rPr>
              <a:t>-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7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 smtClean="0"/>
              <a:t>01-1. </a:t>
            </a:r>
            <a:r>
              <a:rPr kumimoji="1" lang="ko-KR" altLang="en-US" sz="2000" b="1" dirty="0" smtClean="0"/>
              <a:t>분석 주제 예시</a:t>
            </a:r>
            <a:r>
              <a:rPr kumimoji="1" lang="en-US" altLang="ko-KR" sz="2000" b="1" dirty="0" smtClean="0"/>
              <a:t>(1)</a:t>
            </a:r>
            <a:endParaRPr lang="ko-KR" altLang="en-US" sz="2000" b="1" dirty="0"/>
          </a:p>
          <a:p>
            <a:r>
              <a:rPr lang="ko-KR" altLang="en-US" sz="2000" dirty="0"/>
              <a:t/>
            </a:r>
            <a:br>
              <a:rPr lang="ko-KR" altLang="en-US" sz="2000" dirty="0"/>
            </a:br>
            <a:endParaRPr lang="en-US" altLang="ko-KR" sz="2000" b="1" dirty="0"/>
          </a:p>
        </p:txBody>
      </p:sp>
      <p:pic>
        <p:nvPicPr>
          <p:cNvPr id="1026" name="Picture 2" descr="https://wikidocs.net/images/page/16560/it_concep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293" y="3491116"/>
            <a:ext cx="3381375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76972" y="1256943"/>
            <a:ext cx="10295828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000000"/>
                </a:solidFill>
                <a:latin typeface="Malgun Gothic" charset="-127"/>
              </a:rPr>
              <a:t>데이터 분석이 제공할 수 있는 가치</a:t>
            </a:r>
          </a:p>
          <a:p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데이터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분석가가 자주 다루는 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문제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는 어떠한 것이 있을까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?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사실 데이터 분석 자체가 목적이 되는 경우는 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거의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없다고 봐도 무방하다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/>
            </a:r>
            <a:b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</a:br>
            <a:r>
              <a:rPr lang="ko-KR" altLang="en-US" sz="1200" b="1" dirty="0" smtClean="0">
                <a:solidFill>
                  <a:srgbClr val="000000"/>
                </a:solidFill>
                <a:latin typeface="Malgun Gothic" charset="-127"/>
              </a:rPr>
              <a:t>데이터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분석은 데이터를 통해서만 만들어낼 수 있는 가치 혹은 서비스를 제공하기 위한 과정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에 불과하다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/>
            </a:r>
            <a:b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</a:b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그렇다면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데이터 분석이 어떠한 가치나 서비스를 만들어내는 데 기여할 수 있을까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?</a:t>
            </a:r>
          </a:p>
          <a:p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일반적인 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IT 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회사의 경우 사업 영역을 단순화하면 간단하게 </a:t>
            </a:r>
            <a:r>
              <a:rPr lang="en-US" altLang="ko-KR" sz="1200" b="1" dirty="0" smtClean="0">
                <a:solidFill>
                  <a:srgbClr val="000000"/>
                </a:solidFill>
                <a:latin typeface="Malgun Gothic" charset="-127"/>
              </a:rPr>
              <a:t>1)</a:t>
            </a:r>
            <a:r>
              <a:rPr lang="ko-KR" altLang="en-US" sz="1200" b="1" dirty="0" smtClean="0">
                <a:solidFill>
                  <a:srgbClr val="000000"/>
                </a:solidFill>
                <a:latin typeface="Malgun Gothic" charset="-127"/>
              </a:rPr>
              <a:t>비즈니스 영역</a:t>
            </a:r>
            <a:r>
              <a:rPr lang="en-US" altLang="ko-KR" sz="1200" b="1" dirty="0" smtClean="0">
                <a:solidFill>
                  <a:srgbClr val="000000"/>
                </a:solidFill>
                <a:latin typeface="Malgun Gothic" charset="-127"/>
              </a:rPr>
              <a:t>, 2)</a:t>
            </a:r>
            <a:r>
              <a:rPr lang="ko-KR" altLang="en-US" sz="1200" b="1" dirty="0" smtClean="0">
                <a:solidFill>
                  <a:srgbClr val="000000"/>
                </a:solidFill>
                <a:latin typeface="Malgun Gothic" charset="-127"/>
              </a:rPr>
              <a:t>개발</a:t>
            </a:r>
            <a:r>
              <a:rPr lang="en-US" altLang="ko-KR" sz="1200" b="1" dirty="0" smtClean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b="1" dirty="0" smtClean="0">
                <a:solidFill>
                  <a:srgbClr val="000000"/>
                </a:solidFill>
                <a:latin typeface="Malgun Gothic" charset="-127"/>
              </a:rPr>
              <a:t>생산 영역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으로 나눌 수 있다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. </a:t>
            </a:r>
            <a:b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</a:br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IT 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회사뿐 아니라 대부분의 회사는 서비스를 개발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(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생산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)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하고 이것의 가치를 통해 비즈니스를 하면서 소비자로부터 수익을 얻는다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. </a:t>
            </a:r>
            <a:b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</a:b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데이터는 이 과정에서 긍정적인 역할을 할 수 있다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물론 데이터나 로직 자체가 상품인 경우도 일부 있으나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대부분의 경우 데이터는 이미 존재하는 비즈니스 과정에 있어서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일종의 윤활유 같은 역할을 한다고 볼 수 있다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.</a:t>
            </a:r>
            <a:endParaRPr lang="ko-KR" altLang="en-US" sz="1200" b="0" i="0" dirty="0">
              <a:solidFill>
                <a:srgbClr val="000000"/>
              </a:solidFill>
              <a:effectLst/>
              <a:latin typeface="Malgun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988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415637" y="581891"/>
            <a:ext cx="68876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 smtClean="0"/>
              <a:t>01-1. </a:t>
            </a:r>
            <a:r>
              <a:rPr kumimoji="1" lang="ko-KR" altLang="en-US" sz="2000" b="1" dirty="0" smtClean="0"/>
              <a:t>분석 주제 예시</a:t>
            </a:r>
            <a:r>
              <a:rPr kumimoji="1" lang="en-US" altLang="ko-KR" sz="2000" b="1" dirty="0" smtClean="0"/>
              <a:t>(2)</a:t>
            </a:r>
            <a:endParaRPr lang="ko-KR" altLang="en-US" sz="2000" b="1" dirty="0"/>
          </a:p>
          <a:p>
            <a:r>
              <a:rPr lang="ko-KR" altLang="en-US" sz="2000" dirty="0"/>
              <a:t/>
            </a:r>
            <a:br>
              <a:rPr lang="ko-KR" altLang="en-US" sz="2000" dirty="0"/>
            </a:br>
            <a:endParaRPr lang="en-US" altLang="ko-KR" sz="2000" b="1" dirty="0"/>
          </a:p>
        </p:txBody>
      </p:sp>
      <p:sp>
        <p:nvSpPr>
          <p:cNvPr id="4" name="직사각형 3"/>
          <p:cNvSpPr/>
          <p:nvPr/>
        </p:nvSpPr>
        <p:spPr>
          <a:xfrm>
            <a:off x="955330" y="1486955"/>
            <a:ext cx="1000353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000000"/>
                </a:solidFill>
                <a:latin typeface="Malgun Gothic" charset="-127"/>
              </a:rPr>
              <a:t>기획</a:t>
            </a:r>
            <a:r>
              <a:rPr lang="en-US" altLang="ko-KR" sz="1600" b="1" dirty="0">
                <a:solidFill>
                  <a:srgbClr val="000000"/>
                </a:solidFill>
                <a:latin typeface="Malgun Gothic" charset="-127"/>
              </a:rPr>
              <a:t>/UX </a:t>
            </a:r>
            <a:r>
              <a:rPr lang="ko-KR" altLang="en-US" sz="1600" b="1" dirty="0" smtClean="0">
                <a:solidFill>
                  <a:srgbClr val="000000"/>
                </a:solidFill>
                <a:latin typeface="Malgun Gothic" charset="-127"/>
              </a:rPr>
              <a:t>영역</a:t>
            </a:r>
            <a:endParaRPr lang="en-US" altLang="ko-KR" sz="1600" b="1" dirty="0" smtClean="0">
              <a:solidFill>
                <a:srgbClr val="000000"/>
              </a:solidFill>
              <a:latin typeface="Malgun Gothic" charset="-127"/>
            </a:endParaRPr>
          </a:p>
          <a:p>
            <a:endParaRPr lang="ko-KR" altLang="en-US" sz="1400" b="1" dirty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기획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/UX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영역에서 가장 중요한 것은 유저에게 매끈한 경험을 제공하는 것이다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매끈한 유저 경험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이란 무엇일까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?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데이터를 기반으로 정의하자면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Conversion Rate(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전환율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이 높다는 것을 의미한다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Conversion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Rate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은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Churn Rate(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이탈율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의 반대어이므로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Conversion Rate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은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1- Churn Rate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으로 정의할 수도 있다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.</a:t>
            </a:r>
          </a:p>
          <a:p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보통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Conversion Rate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은 </a:t>
            </a:r>
            <a:r>
              <a:rPr lang="en-US" altLang="ko-KR" sz="1200" dirty="0">
                <a:solidFill>
                  <a:srgbClr val="4183C4"/>
                </a:solidFill>
                <a:latin typeface="Malgun Gothic" charset="-127"/>
                <a:hlinkClick r:id="rId2"/>
              </a:rPr>
              <a:t>Funnel </a:t>
            </a:r>
            <a:r>
              <a:rPr lang="ko-KR" altLang="en-US" sz="1200" dirty="0">
                <a:solidFill>
                  <a:srgbClr val="4183C4"/>
                </a:solidFill>
                <a:latin typeface="Malgun Gothic" charset="-127"/>
                <a:hlinkClick r:id="rId2"/>
              </a:rPr>
              <a:t>분석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을 통해 파악한다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비록 오래된 방법론이긴 하지만 분석하기 쉽고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결과를 직관적으로 이해하기 쉽다는 점에서 많이 이용된다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이탈이 많이 일어나는 구간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(Bottleneck)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을 파악해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AB Test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등을 통해 개선함으로써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UX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를 향상시킬 수 있다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.</a:t>
            </a:r>
          </a:p>
          <a:p>
            <a:endParaRPr lang="en-US" altLang="ko-KR" sz="1200" b="0" i="0" dirty="0">
              <a:solidFill>
                <a:srgbClr val="000000"/>
              </a:solidFill>
              <a:effectLst/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데이터를 통해 유저로부터 즉각적인 피드백을 받을 수 있음 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  <a:sym typeface="Wingdings"/>
              </a:rPr>
              <a:t> 향후 진행방향에 대한 아이디어 도출 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  <a:sym typeface="Wingdings"/>
              </a:rPr>
              <a:t>&amp;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  <a:sym typeface="Wingdings"/>
              </a:rPr>
              <a:t> 객관적 평가</a:t>
            </a:r>
            <a:endParaRPr lang="en-US" altLang="ko-KR" sz="1200" b="0" i="0" dirty="0">
              <a:solidFill>
                <a:srgbClr val="000000"/>
              </a:solidFill>
              <a:effectLst/>
              <a:latin typeface="Malgun Gothic" charset="-127"/>
            </a:endParaRPr>
          </a:p>
        </p:txBody>
      </p:sp>
      <p:pic>
        <p:nvPicPr>
          <p:cNvPr id="2050" name="Picture 2" descr="https://wikidocs.net/images/page/16560/funn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022" y="3643826"/>
            <a:ext cx="184785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상자 4"/>
          <p:cNvSpPr txBox="1"/>
          <p:nvPr/>
        </p:nvSpPr>
        <p:spPr>
          <a:xfrm>
            <a:off x="3228203" y="3823179"/>
            <a:ext cx="81502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참고로 기획 영역에서는 </a:t>
            </a:r>
            <a:r>
              <a:rPr lang="en-US" altLang="ko-KR" sz="1200" dirty="0"/>
              <a:t>UX </a:t>
            </a:r>
            <a:r>
              <a:rPr lang="ko-KR" altLang="en-US" sz="1200" dirty="0"/>
              <a:t>개선을 위한 목적뿐 아니라</a:t>
            </a:r>
            <a:r>
              <a:rPr lang="en-US" altLang="ko-KR" sz="1200" dirty="0"/>
              <a:t>, </a:t>
            </a:r>
            <a:r>
              <a:rPr lang="ko-KR" altLang="en-US" sz="1200" dirty="0"/>
              <a:t>데이터에 기반해 새로운 서비스를 기획하는 것도 가능하다</a:t>
            </a:r>
            <a:r>
              <a:rPr lang="en-US" altLang="ko-KR" sz="1200" dirty="0"/>
              <a:t>. 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대표적으로 </a:t>
            </a:r>
            <a:r>
              <a:rPr lang="ko-KR" altLang="en-US" sz="1200" dirty="0"/>
              <a:t>아래 서비스가 상용화되어 있다</a:t>
            </a:r>
            <a:r>
              <a:rPr lang="en-US" altLang="ko-KR" sz="1200" dirty="0"/>
              <a:t>.</a:t>
            </a:r>
          </a:p>
          <a:p>
            <a:endParaRPr lang="en-US" altLang="ko-KR" sz="1200" dirty="0" smtClean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 smtClean="0"/>
              <a:t>추천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랭킹 서비스 </a:t>
            </a:r>
            <a:r>
              <a:rPr lang="en-US" altLang="ko-KR" sz="1200" dirty="0"/>
              <a:t>(</a:t>
            </a:r>
            <a:r>
              <a:rPr lang="ko-KR" altLang="en-US" sz="1200" dirty="0"/>
              <a:t>영화</a:t>
            </a:r>
            <a:r>
              <a:rPr lang="en-US" altLang="ko-KR" sz="1200" dirty="0"/>
              <a:t>, </a:t>
            </a:r>
            <a:r>
              <a:rPr lang="ko-KR" altLang="en-US" sz="1200" dirty="0"/>
              <a:t>매장</a:t>
            </a:r>
            <a:r>
              <a:rPr lang="en-US" altLang="ko-KR" sz="1200" dirty="0"/>
              <a:t>, </a:t>
            </a:r>
            <a:r>
              <a:rPr lang="ko-KR" altLang="en-US" sz="1200" dirty="0"/>
              <a:t>뉴스</a:t>
            </a:r>
            <a:r>
              <a:rPr lang="en-US" altLang="ko-KR" sz="1200" dirty="0"/>
              <a:t>/</a:t>
            </a:r>
            <a:r>
              <a:rPr lang="ko-KR" altLang="en-US" sz="1200" dirty="0"/>
              <a:t>블로그 컨텐츠</a:t>
            </a:r>
            <a:r>
              <a:rPr lang="en-US" altLang="ko-KR" sz="1200" dirty="0"/>
              <a:t>, </a:t>
            </a:r>
            <a:r>
              <a:rPr lang="ko-KR" altLang="en-US" sz="1200" dirty="0"/>
              <a:t>아이템</a:t>
            </a:r>
            <a:r>
              <a:rPr lang="en-US" altLang="ko-KR" sz="1200" dirty="0"/>
              <a:t>, </a:t>
            </a:r>
            <a:r>
              <a:rPr lang="ko-KR" altLang="en-US" sz="1200" dirty="0"/>
              <a:t>지인 등</a:t>
            </a:r>
            <a:r>
              <a:rPr lang="en-US" altLang="ko-KR" sz="1200" dirty="0"/>
              <a:t>)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이미지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텍스트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오디오 데이터 처리를 통한 자동분류 서비스 </a:t>
            </a:r>
            <a:r>
              <a:rPr lang="en-US" altLang="ko-KR" sz="1200" dirty="0"/>
              <a:t>(</a:t>
            </a:r>
            <a:r>
              <a:rPr lang="ko-KR" altLang="en-US" sz="1200" dirty="0"/>
              <a:t>병 진단</a:t>
            </a:r>
            <a:r>
              <a:rPr lang="en-US" altLang="ko-KR" sz="1200" dirty="0"/>
              <a:t>, </a:t>
            </a:r>
            <a:r>
              <a:rPr lang="ko-KR" altLang="en-US" sz="1200" dirty="0"/>
              <a:t>번역</a:t>
            </a:r>
            <a:r>
              <a:rPr lang="en-US" altLang="ko-KR" sz="1200" dirty="0"/>
              <a:t>, </a:t>
            </a:r>
            <a:r>
              <a:rPr lang="ko-KR" altLang="en-US" sz="1200" dirty="0"/>
              <a:t>주문 처리 등</a:t>
            </a:r>
            <a:r>
              <a:rPr lang="en-US" altLang="ko-KR" sz="1200" dirty="0"/>
              <a:t>)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이상치 </a:t>
            </a:r>
            <a:r>
              <a:rPr lang="ko-KR" altLang="en-US" sz="1200" b="1" dirty="0" smtClean="0"/>
              <a:t>탐지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기능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12914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"/>
          <p:cNvSpPr txBox="1"/>
          <p:nvPr/>
        </p:nvSpPr>
        <p:spPr>
          <a:xfrm>
            <a:off x="415637" y="581891"/>
            <a:ext cx="68876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 smtClean="0"/>
              <a:t>01-1. </a:t>
            </a:r>
            <a:r>
              <a:rPr kumimoji="1" lang="ko-KR" altLang="en-US" sz="2000" b="1" dirty="0" smtClean="0"/>
              <a:t>분석 주제 예시</a:t>
            </a:r>
            <a:r>
              <a:rPr kumimoji="1" lang="en-US" altLang="ko-KR" sz="2000" b="1" dirty="0" smtClean="0"/>
              <a:t>(3)</a:t>
            </a:r>
            <a:endParaRPr lang="ko-KR" altLang="en-US" sz="2000" b="1" dirty="0"/>
          </a:p>
          <a:p>
            <a:r>
              <a:rPr lang="ko-KR" altLang="en-US" sz="2000" dirty="0"/>
              <a:t/>
            </a:r>
            <a:br>
              <a:rPr lang="ko-KR" altLang="en-US" sz="2000" dirty="0"/>
            </a:br>
            <a:endParaRPr lang="en-US" altLang="ko-KR" sz="2000" b="1" dirty="0"/>
          </a:p>
        </p:txBody>
      </p:sp>
      <p:sp>
        <p:nvSpPr>
          <p:cNvPr id="4" name="직사각형 3"/>
          <p:cNvSpPr/>
          <p:nvPr/>
        </p:nvSpPr>
        <p:spPr>
          <a:xfrm>
            <a:off x="906683" y="1340463"/>
            <a:ext cx="10332334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000000"/>
                </a:solidFill>
                <a:latin typeface="Malgun Gothic" charset="-127"/>
              </a:rPr>
              <a:t>마케팅 영역</a:t>
            </a:r>
          </a:p>
          <a:p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마케팅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부서는 기본적으로 돈을 쓰는 부서이다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따라서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ROI(Return on Investment)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에 민감하며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이 지표가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KPI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로 고려되는 경우가 많다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ROI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는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Input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대비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Output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을 계산한 후 산출하며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최소의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Input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으로 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Output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을 극대화하는 것이 마케팅의 핵심이다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주로 사용되는 지표는 아래와 같다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</a:t>
            </a:r>
          </a:p>
          <a:p>
            <a:pPr>
              <a:buFont typeface="Arial" charset="0"/>
              <a:buChar char="•"/>
            </a:pPr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ko-KR" altLang="en-US" sz="1200" b="1" dirty="0" smtClean="0">
                <a:solidFill>
                  <a:srgbClr val="000000"/>
                </a:solidFill>
                <a:latin typeface="Malgun Gothic" charset="-127"/>
              </a:rPr>
              <a:t> 집행량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(expense)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대비 노출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(impression)</a:t>
            </a:r>
          </a:p>
          <a:p>
            <a:pPr>
              <a:buFont typeface="Arial" charset="0"/>
              <a:buChar char="•"/>
            </a:pPr>
            <a:r>
              <a:rPr lang="ko-KR" altLang="en-US" sz="1200" b="1" dirty="0" smtClean="0">
                <a:solidFill>
                  <a:srgbClr val="000000"/>
                </a:solidFill>
                <a:latin typeface="Malgun Gothic" charset="-127"/>
              </a:rPr>
              <a:t> 노출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대비 클릭 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(Click </a:t>
            </a:r>
            <a:r>
              <a:rPr lang="en-US" altLang="ko-KR" sz="1200" b="1" dirty="0" err="1">
                <a:solidFill>
                  <a:srgbClr val="000000"/>
                </a:solidFill>
                <a:latin typeface="Malgun Gothic" charset="-127"/>
              </a:rPr>
              <a:t>Thorugh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 Rate)</a:t>
            </a:r>
          </a:p>
          <a:p>
            <a:pPr>
              <a:buFont typeface="Arial" charset="0"/>
              <a:buChar char="•"/>
            </a:pPr>
            <a:r>
              <a:rPr lang="ko-KR" altLang="en-US" sz="1200" b="1" dirty="0" smtClean="0">
                <a:solidFill>
                  <a:srgbClr val="000000"/>
                </a:solidFill>
                <a:latin typeface="Malgun Gothic" charset="-127"/>
              </a:rPr>
              <a:t> 클릭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대비 구매 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(Purchase Rate)</a:t>
            </a:r>
          </a:p>
          <a:p>
            <a:pPr>
              <a:buFont typeface="Arial" charset="0"/>
              <a:buChar char="•"/>
            </a:pPr>
            <a:r>
              <a:rPr lang="ko-KR" altLang="en-US" sz="1200" b="1" dirty="0" smtClean="0">
                <a:solidFill>
                  <a:srgbClr val="000000"/>
                </a:solidFill>
                <a:latin typeface="Malgun Gothic" charset="-127"/>
              </a:rPr>
              <a:t> 구매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대비 재구매 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(Repurchase Rate)</a:t>
            </a:r>
          </a:p>
          <a:p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위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지표 역시 일종의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Funnel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분석이며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Segment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별 성과를 측정하여 보다 풍부한 분석하고 유의미한 결과를 얻을 수 있다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예를 들면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높은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ROI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를 보이는 세그먼트를 집중적으로 공략해 전체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ROI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를 높이는 마케팅 전략을 고려해볼 수 있다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</a:t>
            </a:r>
            <a:endParaRPr lang="en-US" altLang="ko-KR" sz="1200" b="0" i="0" dirty="0">
              <a:solidFill>
                <a:srgbClr val="000000"/>
              </a:solidFill>
              <a:effectLst/>
              <a:latin typeface="Malgun Gothic" charset="-127"/>
            </a:endParaRPr>
          </a:p>
        </p:txBody>
      </p:sp>
      <p:pic>
        <p:nvPicPr>
          <p:cNvPr id="3076" name="Picture 4" descr="https://wikidocs.net/images/page/16560/ro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990" y="3851266"/>
            <a:ext cx="411480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6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"/>
          <p:cNvSpPr txBox="1"/>
          <p:nvPr/>
        </p:nvSpPr>
        <p:spPr>
          <a:xfrm>
            <a:off x="415637" y="581891"/>
            <a:ext cx="68876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 smtClean="0"/>
              <a:t>01-1. </a:t>
            </a:r>
            <a:r>
              <a:rPr kumimoji="1" lang="ko-KR" altLang="en-US" sz="2000" b="1" dirty="0" smtClean="0"/>
              <a:t>분석 주제 예시</a:t>
            </a:r>
            <a:r>
              <a:rPr kumimoji="1" lang="en-US" altLang="ko-KR" sz="2000" b="1" dirty="0" smtClean="0"/>
              <a:t>(4)</a:t>
            </a:r>
            <a:endParaRPr lang="ko-KR" altLang="en-US" sz="2000" b="1" dirty="0"/>
          </a:p>
          <a:p>
            <a:r>
              <a:rPr lang="ko-KR" altLang="en-US" sz="2000" dirty="0"/>
              <a:t/>
            </a:r>
            <a:br>
              <a:rPr lang="ko-KR" altLang="en-US" sz="2000" dirty="0"/>
            </a:br>
            <a:endParaRPr lang="en-US" altLang="ko-KR" sz="2000" b="1" dirty="0"/>
          </a:p>
        </p:txBody>
      </p:sp>
      <p:sp>
        <p:nvSpPr>
          <p:cNvPr id="5" name="직사각형 4"/>
          <p:cNvSpPr/>
          <p:nvPr/>
        </p:nvSpPr>
        <p:spPr>
          <a:xfrm>
            <a:off x="895108" y="1453519"/>
            <a:ext cx="1028603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smtClean="0">
                <a:solidFill>
                  <a:srgbClr val="000000"/>
                </a:solidFill>
                <a:latin typeface="Malgun Gothic" charset="-127"/>
              </a:rPr>
              <a:t>마케팅 </a:t>
            </a:r>
            <a:r>
              <a:rPr lang="en-US" altLang="ko-KR" sz="1600" b="1" dirty="0" smtClean="0">
                <a:solidFill>
                  <a:srgbClr val="000000"/>
                </a:solidFill>
                <a:latin typeface="Malgun Gothic" charset="-127"/>
              </a:rPr>
              <a:t>Mix &amp; STP</a:t>
            </a:r>
          </a:p>
          <a:p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위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지표를 세그먼트별로 구분하거나 유입 채널별로 구분하는 등 다양한 관점으로 효과를 분석하고 마케팅 활동을 개선할 수 있다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주로 사용하는 분석 방법은 회귀분석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(Regression)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이다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이 경우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실수 예측보다는 인과관계 파악하고 마케팅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Mix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를 위해 이용한다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 </a:t>
            </a:r>
            <a:r>
              <a:rPr lang="ko-KR" altLang="en-US" sz="1200" dirty="0">
                <a:solidFill>
                  <a:srgbClr val="4183C4"/>
                </a:solidFill>
                <a:latin typeface="Malgun Gothic" charset="-127"/>
                <a:hlinkClick r:id="rId2"/>
              </a:rPr>
              <a:t>마케팅 </a:t>
            </a:r>
            <a:r>
              <a:rPr lang="en-US" altLang="ko-KR" sz="1200" dirty="0">
                <a:solidFill>
                  <a:srgbClr val="4183C4"/>
                </a:solidFill>
                <a:latin typeface="Malgun Gothic" charset="-127"/>
                <a:hlinkClick r:id="rId2"/>
              </a:rPr>
              <a:t>Mix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는 최적의 채널별 예산안 분배를 위한 분석으로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채널별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Expense(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원인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X)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와 클릭율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결과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Y)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이 필수 요인이다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</a:t>
            </a:r>
          </a:p>
          <a:p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마찬가지로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 </a:t>
            </a:r>
            <a:r>
              <a:rPr lang="en-US" altLang="ko-KR" sz="1200" dirty="0">
                <a:solidFill>
                  <a:srgbClr val="4183C4"/>
                </a:solidFill>
                <a:latin typeface="Malgun Gothic" charset="-127"/>
                <a:hlinkClick r:id="rId3"/>
              </a:rPr>
              <a:t>STP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(Segment, Targeting, Positioning)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전략 수립을 위해 데이터 분석이 활용되기도 한다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K-means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등의 클러스터링을 통해 전체 고객을 나누고 특정 기준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예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충성도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재구매율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으로 세그먼트를 정렬한 후 우선순위에 따라 맞춤형 컨텐츠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커뮤니케이션을 제공하여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(Association-Rules),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마케팅 활동의 효율성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효과성을 높인다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</a:t>
            </a:r>
            <a:endParaRPr lang="en-US" altLang="ko-KR" sz="1200" b="0" i="0" dirty="0">
              <a:solidFill>
                <a:srgbClr val="000000"/>
              </a:solidFill>
              <a:effectLst/>
              <a:latin typeface="Malgun Gothic" charset="-127"/>
            </a:endParaRPr>
          </a:p>
        </p:txBody>
      </p:sp>
      <p:pic>
        <p:nvPicPr>
          <p:cNvPr id="4100" name="Picture 4" descr="https://wikidocs.net/images/page/16560/st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08" y="3412871"/>
            <a:ext cx="619125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156494" y="5529758"/>
            <a:ext cx="1528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000000"/>
                </a:solidFill>
                <a:latin typeface="Malgun Gothic" charset="-127"/>
              </a:rPr>
              <a:t>Source: </a:t>
            </a:r>
            <a:r>
              <a:rPr lang="en-US" altLang="ko-KR" sz="1200">
                <a:solidFill>
                  <a:srgbClr val="4183C4"/>
                </a:solidFill>
                <a:latin typeface="Malgun Gothic" charset="-127"/>
                <a:hlinkClick r:id="rId5"/>
              </a:rPr>
              <a:t>Logical Fox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5047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"/>
          <p:cNvSpPr txBox="1"/>
          <p:nvPr/>
        </p:nvSpPr>
        <p:spPr>
          <a:xfrm>
            <a:off x="415637" y="581891"/>
            <a:ext cx="68876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 smtClean="0"/>
              <a:t>01-1. </a:t>
            </a:r>
            <a:r>
              <a:rPr kumimoji="1" lang="ko-KR" altLang="en-US" sz="2000" b="1" dirty="0" smtClean="0"/>
              <a:t>분석 주제 예시</a:t>
            </a:r>
            <a:r>
              <a:rPr kumimoji="1" lang="en-US" altLang="ko-KR" sz="2000" b="1" dirty="0" smtClean="0"/>
              <a:t>(5)</a:t>
            </a:r>
            <a:endParaRPr lang="ko-KR" altLang="en-US" sz="2000" b="1" dirty="0"/>
          </a:p>
          <a:p>
            <a:r>
              <a:rPr lang="ko-KR" altLang="en-US" sz="2000" dirty="0"/>
              <a:t/>
            </a:r>
            <a:br>
              <a:rPr lang="ko-KR" altLang="en-US" sz="2000" dirty="0"/>
            </a:br>
            <a:endParaRPr lang="en-US" altLang="ko-KR" sz="2000" b="1" dirty="0"/>
          </a:p>
        </p:txBody>
      </p:sp>
      <p:sp>
        <p:nvSpPr>
          <p:cNvPr id="9" name="직사각형 8"/>
          <p:cNvSpPr/>
          <p:nvPr/>
        </p:nvSpPr>
        <p:spPr>
          <a:xfrm>
            <a:off x="703616" y="1518475"/>
            <a:ext cx="10323365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000000"/>
                </a:solidFill>
                <a:latin typeface="Malgun Gothic" charset="-127"/>
              </a:rPr>
              <a:t>영업</a:t>
            </a:r>
            <a:r>
              <a:rPr lang="en-US" altLang="ko-KR" sz="1600" b="1" dirty="0">
                <a:solidFill>
                  <a:srgbClr val="000000"/>
                </a:solidFill>
                <a:latin typeface="Malgun Gothic" charset="-127"/>
              </a:rPr>
              <a:t>/CS/</a:t>
            </a:r>
            <a:r>
              <a:rPr lang="ko-KR" altLang="en-US" sz="1600" b="1" dirty="0">
                <a:solidFill>
                  <a:srgbClr val="000000"/>
                </a:solidFill>
                <a:latin typeface="Malgun Gothic" charset="-127"/>
              </a:rPr>
              <a:t>개발 영역</a:t>
            </a:r>
          </a:p>
          <a:p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영업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영역에서는 신규 고객 창출과 기존 고객의 유지가 주요한 관심사이다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데이터를 통해 신규 고객을 창출할 수 있는 기회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영역을 탐색할 수 있으며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고객의 이탈을 사전 예측함으로써 </a:t>
            </a:r>
            <a:r>
              <a:rPr lang="ko-KR" altLang="en-US" sz="1200" b="1" dirty="0">
                <a:solidFill>
                  <a:srgbClr val="0432FF"/>
                </a:solidFill>
                <a:latin typeface="Malgun Gothic" charset="-127"/>
              </a:rPr>
              <a:t>이탈을 예방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할 수 있다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CS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영역에서는 </a:t>
            </a:r>
            <a:r>
              <a:rPr lang="ko-KR" altLang="en-US" sz="1200" b="1" dirty="0">
                <a:solidFill>
                  <a:srgbClr val="0432FF"/>
                </a:solidFill>
                <a:latin typeface="Malgun Gothic" charset="-127"/>
              </a:rPr>
              <a:t>자동화 </a:t>
            </a:r>
            <a:r>
              <a:rPr lang="ko-KR" altLang="en-US" sz="1200" b="1" dirty="0" smtClean="0">
                <a:solidFill>
                  <a:srgbClr val="0432FF"/>
                </a:solidFill>
                <a:latin typeface="Malgun Gothic" charset="-127"/>
              </a:rPr>
              <a:t>응대</a:t>
            </a:r>
            <a:r>
              <a:rPr lang="en-US" altLang="ko-KR" sz="1200" b="1" dirty="0" smtClean="0">
                <a:solidFill>
                  <a:srgbClr val="0432FF"/>
                </a:solidFill>
                <a:latin typeface="Malgun Gothic" charset="-127"/>
              </a:rPr>
              <a:t>(</a:t>
            </a:r>
            <a:r>
              <a:rPr lang="ko-KR" altLang="en-US" sz="1200" b="1" dirty="0" smtClean="0">
                <a:solidFill>
                  <a:srgbClr val="0432FF"/>
                </a:solidFill>
                <a:latin typeface="Malgun Gothic" charset="-127"/>
              </a:rPr>
              <a:t>챗봇</a:t>
            </a:r>
            <a:r>
              <a:rPr lang="en-US" altLang="ko-KR" sz="1200" b="1" dirty="0" smtClean="0">
                <a:solidFill>
                  <a:srgbClr val="0432FF"/>
                </a:solidFill>
                <a:latin typeface="Malgun Gothic" charset="-127"/>
              </a:rPr>
              <a:t>)</a:t>
            </a:r>
            <a:r>
              <a:rPr lang="ko-KR" altLang="en-US" sz="1200" b="1" dirty="0" smtClean="0">
                <a:solidFill>
                  <a:srgbClr val="0432FF"/>
                </a:solidFill>
                <a:latin typeface="Malgun Gothic" charset="-127"/>
              </a:rPr>
              <a:t>나 </a:t>
            </a:r>
            <a:r>
              <a:rPr lang="ko-KR" altLang="en-US" sz="1200" b="1" dirty="0">
                <a:solidFill>
                  <a:srgbClr val="0432FF"/>
                </a:solidFill>
                <a:latin typeface="Malgun Gothic" charset="-127"/>
              </a:rPr>
              <a:t>이슈 대응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을 위해 데이터를 활용할 수 있다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개발 영역에서는 제품의 </a:t>
            </a:r>
            <a:r>
              <a:rPr lang="ko-KR" altLang="en-US" sz="1200" b="1" dirty="0">
                <a:solidFill>
                  <a:srgbClr val="0432FF"/>
                </a:solidFill>
                <a:latin typeface="Malgun Gothic" charset="-127"/>
              </a:rPr>
              <a:t>안정화 및 버그 관리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등을 위해 데이터가 활용된다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.</a:t>
            </a:r>
          </a:p>
          <a:p>
            <a:endParaRPr lang="en-US" altLang="ko-KR" sz="1200" b="0" i="0" dirty="0">
              <a:solidFill>
                <a:srgbClr val="000000"/>
              </a:solidFill>
              <a:effectLst/>
              <a:latin typeface="Malgun Gothic" charset="-127"/>
            </a:endParaRP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신규 고객 창출</a:t>
            </a:r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pPr marL="171450" indent="-171450">
              <a:buFont typeface="Arial" charset="0"/>
              <a:buChar char="•"/>
            </a:pPr>
            <a:r>
              <a:rPr lang="ko-KR" altLang="en-US" sz="1200" i="0" dirty="0" smtClean="0">
                <a:solidFill>
                  <a:srgbClr val="000000"/>
                </a:solidFill>
                <a:effectLst/>
                <a:latin typeface="Malgun Gothic" charset="-127"/>
              </a:rPr>
              <a:t>기존 고객 충성도 유지 </a:t>
            </a:r>
            <a:r>
              <a:rPr lang="en-US" altLang="ko-KR" sz="1200" i="0" dirty="0" smtClean="0">
                <a:solidFill>
                  <a:srgbClr val="000000"/>
                </a:solidFill>
                <a:effectLst/>
                <a:latin typeface="Malgun Gothic" charset="-127"/>
              </a:rPr>
              <a:t>/</a:t>
            </a:r>
            <a:r>
              <a:rPr lang="ko-KR" altLang="en-US" sz="1200" i="0" dirty="0" smtClean="0">
                <a:solidFill>
                  <a:srgbClr val="000000"/>
                </a:solidFill>
                <a:effectLst/>
                <a:latin typeface="Malgun Gothic" charset="-127"/>
              </a:rPr>
              <a:t> 이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탈 예측</a:t>
            </a:r>
            <a:endParaRPr lang="en-US" altLang="ko-KR" sz="1200" i="0" dirty="0" smtClean="0">
              <a:solidFill>
                <a:srgbClr val="000000"/>
              </a:solidFill>
              <a:effectLst/>
              <a:latin typeface="Malgun Gothic" charset="-127"/>
            </a:endParaRP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영업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광고 효율화  및 최적화</a:t>
            </a:r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pPr marL="171450" indent="-171450">
              <a:buFont typeface="Arial" charset="0"/>
              <a:buChar char="•"/>
            </a:pPr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제품 안정화 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(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크러시율 트래킹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)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롤백 등 의사결정에 참고</a:t>
            </a:r>
            <a:endParaRPr lang="en-US" altLang="ko-KR" sz="1200" i="0" dirty="0">
              <a:solidFill>
                <a:srgbClr val="000000"/>
              </a:solidFill>
              <a:effectLst/>
              <a:latin typeface="Malgun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48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415637" y="581891"/>
            <a:ext cx="688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 smtClean="0"/>
              <a:t>01-2. </a:t>
            </a:r>
            <a:r>
              <a:rPr kumimoji="1" lang="ko-KR" altLang="en-US" sz="2000" b="1" dirty="0" smtClean="0"/>
              <a:t>분석 프로세스</a:t>
            </a:r>
            <a:r>
              <a:rPr kumimoji="1" lang="en-US" altLang="ko-KR" sz="2000" b="1" dirty="0" smtClean="0"/>
              <a:t>(1)</a:t>
            </a:r>
            <a:r>
              <a:rPr lang="ko-KR" altLang="en-US" sz="2000" dirty="0"/>
              <a:t/>
            </a:r>
            <a:br>
              <a:rPr lang="ko-KR" altLang="en-US" sz="2000" dirty="0"/>
            </a:br>
            <a:endParaRPr lang="en-US" altLang="ko-KR" sz="2000" b="1" dirty="0"/>
          </a:p>
        </p:txBody>
      </p:sp>
      <p:sp>
        <p:nvSpPr>
          <p:cNvPr id="3" name="직사각형 2"/>
          <p:cNvSpPr/>
          <p:nvPr/>
        </p:nvSpPr>
        <p:spPr>
          <a:xfrm>
            <a:off x="895108" y="1696501"/>
            <a:ext cx="1000824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000000"/>
                </a:solidFill>
                <a:latin typeface="Malgun Gothic" charset="-127"/>
              </a:rPr>
              <a:t>분석 프로세스</a:t>
            </a:r>
          </a:p>
          <a:p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일반적인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데이터 분석의 업무 프로세스는 아래와 같다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그러나 상황에 따라 유동적으로 바뀌는 경우도 많다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각 단계가 모두 중요하지만 특히 프로세스의 처음과 끝의 중요성은 간과되지 말아야 한다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문제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정의 및 리포팅 단계는 특별한 이론이나 스킬이 요구되지 않지만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분석가의 경험과 태도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일에 대한 철학에 의해 성과가 좌우되는 경향이 있다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성공적인 프로젝트 진행을 위해 분석가는 필수 스킬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이론 뿐아니라 소프트역량을 지속적으로 개선해야 한다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</a:t>
            </a:r>
            <a:endParaRPr lang="en-US" altLang="ko-KR" sz="1200" b="0" i="0" dirty="0">
              <a:solidFill>
                <a:srgbClr val="000000"/>
              </a:solidFill>
              <a:effectLst/>
              <a:latin typeface="Malgun Gothic" charset="-127"/>
            </a:endParaRPr>
          </a:p>
        </p:txBody>
      </p:sp>
      <p:pic>
        <p:nvPicPr>
          <p:cNvPr id="6146" name="Picture 2" descr="https://wikidocs.net/images/page/16561/proce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08" y="3403779"/>
            <a:ext cx="6913097" cy="116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059290" y="4662244"/>
            <a:ext cx="6096000" cy="93871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charset="0"/>
              <a:buChar char="•"/>
            </a:pPr>
            <a:r>
              <a:rPr lang="ko-KR" altLang="en-US" sz="1100" b="1" dirty="0" smtClean="0">
                <a:solidFill>
                  <a:srgbClr val="000000"/>
                </a:solidFill>
                <a:latin typeface="Malgun Gothic" charset="-127"/>
              </a:rPr>
              <a:t> 문제 정의 </a:t>
            </a:r>
            <a:r>
              <a:rPr lang="en-US" altLang="ko-KR" sz="1100" b="1" dirty="0" smtClean="0">
                <a:solidFill>
                  <a:srgbClr val="000000"/>
                </a:solidFill>
                <a:latin typeface="Malgun Gothic" charset="-127"/>
              </a:rPr>
              <a:t>(Frame </a:t>
            </a:r>
            <a:r>
              <a:rPr lang="ko-KR" altLang="en-US" sz="1100" b="1" dirty="0" smtClean="0">
                <a:solidFill>
                  <a:srgbClr val="000000"/>
                </a:solidFill>
                <a:latin typeface="Malgun Gothic" charset="-127"/>
              </a:rPr>
              <a:t>설정</a:t>
            </a:r>
            <a:r>
              <a:rPr lang="en-US" altLang="ko-KR" sz="1100" b="1" dirty="0" smtClean="0">
                <a:solidFill>
                  <a:srgbClr val="000000"/>
                </a:solidFill>
                <a:latin typeface="Malgun Gothic" charset="-127"/>
              </a:rPr>
              <a:t>)</a:t>
            </a:r>
            <a:endParaRPr lang="ko-KR" altLang="en-US" sz="1100" b="1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ko-KR" altLang="en-US" sz="1100" b="1" dirty="0" smtClean="0">
                <a:solidFill>
                  <a:srgbClr val="000000"/>
                </a:solidFill>
                <a:latin typeface="Malgun Gothic" charset="-127"/>
              </a:rPr>
              <a:t> 데이터 </a:t>
            </a:r>
            <a:r>
              <a:rPr lang="ko-KR" altLang="en-US" sz="1100" b="1" dirty="0">
                <a:solidFill>
                  <a:srgbClr val="000000"/>
                </a:solidFill>
                <a:latin typeface="Malgun Gothic" charset="-127"/>
              </a:rPr>
              <a:t>수집</a:t>
            </a:r>
          </a:p>
          <a:p>
            <a:pPr>
              <a:buFont typeface="Arial" charset="0"/>
              <a:buChar char="•"/>
            </a:pPr>
            <a:r>
              <a:rPr lang="ko-KR" altLang="en-US" sz="1100" b="1" dirty="0" smtClean="0">
                <a:solidFill>
                  <a:srgbClr val="000000"/>
                </a:solidFill>
                <a:latin typeface="Malgun Gothic" charset="-127"/>
              </a:rPr>
              <a:t> 데이터 </a:t>
            </a:r>
            <a:r>
              <a:rPr lang="ko-KR" altLang="en-US" sz="1100" b="1" dirty="0">
                <a:solidFill>
                  <a:srgbClr val="000000"/>
                </a:solidFill>
                <a:latin typeface="Malgun Gothic" charset="-127"/>
              </a:rPr>
              <a:t>처리</a:t>
            </a:r>
          </a:p>
          <a:p>
            <a:pPr>
              <a:buFont typeface="Arial" charset="0"/>
              <a:buChar char="•"/>
            </a:pPr>
            <a:r>
              <a:rPr lang="ko-KR" altLang="en-US" sz="1100" b="1" dirty="0" smtClean="0">
                <a:solidFill>
                  <a:srgbClr val="000000"/>
                </a:solidFill>
                <a:latin typeface="Malgun Gothic" charset="-127"/>
              </a:rPr>
              <a:t> 데이터 </a:t>
            </a:r>
            <a:r>
              <a:rPr lang="ko-KR" altLang="en-US" sz="1100" b="1" dirty="0">
                <a:solidFill>
                  <a:srgbClr val="000000"/>
                </a:solidFill>
                <a:latin typeface="Malgun Gothic" charset="-127"/>
              </a:rPr>
              <a:t>분석</a:t>
            </a:r>
          </a:p>
          <a:p>
            <a:pPr>
              <a:buFont typeface="Arial" charset="0"/>
              <a:buChar char="•"/>
            </a:pPr>
            <a:r>
              <a:rPr lang="ko-KR" altLang="en-US" sz="1100" b="1" dirty="0" smtClean="0">
                <a:solidFill>
                  <a:srgbClr val="000000"/>
                </a:solidFill>
                <a:latin typeface="Malgun Gothic" charset="-127"/>
              </a:rPr>
              <a:t> 리포팅</a:t>
            </a:r>
            <a:r>
              <a:rPr lang="en-US" altLang="ko-KR" sz="11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100" b="1" dirty="0">
                <a:solidFill>
                  <a:srgbClr val="000000"/>
                </a:solidFill>
                <a:latin typeface="Malgun Gothic" charset="-127"/>
              </a:rPr>
              <a:t>피드백 </a:t>
            </a:r>
            <a:r>
              <a:rPr lang="en-US" altLang="ko-KR" sz="1100" b="1" dirty="0">
                <a:solidFill>
                  <a:srgbClr val="000000"/>
                </a:solidFill>
                <a:latin typeface="Malgun Gothic" charset="-127"/>
              </a:rPr>
              <a:t>loop</a:t>
            </a:r>
            <a:endParaRPr lang="en-US" altLang="ko-KR" sz="1100" b="1" i="0" dirty="0">
              <a:solidFill>
                <a:srgbClr val="000000"/>
              </a:solidFill>
              <a:effectLst/>
              <a:latin typeface="Malgun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578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"/>
          <p:cNvSpPr txBox="1"/>
          <p:nvPr/>
        </p:nvSpPr>
        <p:spPr>
          <a:xfrm>
            <a:off x="415637" y="581891"/>
            <a:ext cx="688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 smtClean="0"/>
              <a:t>01-2. </a:t>
            </a:r>
            <a:r>
              <a:rPr kumimoji="1" lang="ko-KR" altLang="en-US" sz="2000" b="1" dirty="0" smtClean="0"/>
              <a:t>분석 프로세스</a:t>
            </a:r>
            <a:r>
              <a:rPr kumimoji="1" lang="en-US" altLang="ko-KR" sz="2000" b="1" dirty="0" smtClean="0"/>
              <a:t>(2)</a:t>
            </a:r>
            <a:r>
              <a:rPr lang="ko-KR" altLang="en-US" sz="2000" dirty="0"/>
              <a:t/>
            </a:r>
            <a:br>
              <a:rPr lang="ko-KR" altLang="en-US" sz="2000" dirty="0"/>
            </a:br>
            <a:endParaRPr lang="en-US" altLang="ko-KR" sz="2000" b="1" dirty="0"/>
          </a:p>
        </p:txBody>
      </p:sp>
      <p:sp>
        <p:nvSpPr>
          <p:cNvPr id="2" name="직사각형 1"/>
          <p:cNvSpPr/>
          <p:nvPr/>
        </p:nvSpPr>
        <p:spPr>
          <a:xfrm>
            <a:off x="856392" y="1289777"/>
            <a:ext cx="9904071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000000"/>
                </a:solidFill>
                <a:latin typeface="Malgun Gothic" charset="-127"/>
              </a:rPr>
              <a:t>문제 정의</a:t>
            </a:r>
          </a:p>
          <a:p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업무의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큰 방향성과 전반적인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Frame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을 설정하는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'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문제 정의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'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단계는 중요성을 아무리 강조해도 지나침이 없다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/>
            </a:r>
            <a:b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</a:b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유관자와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업무의 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목적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이유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비즈니스에 미치는 영향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구체적인 설계와 지표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일정과 예상 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Output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 등에 대해 협의하는 단계에 해당한다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/>
            </a:r>
            <a:b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</a:b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분석가는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요청자의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모호한 비즈니스적 요구사항을 해석하고 구체화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하여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컨펌 후 데이터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엔지니어와 협업을 통해 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수집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처리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분석을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준비한다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</a:t>
            </a:r>
          </a:p>
          <a:p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이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과정에서 분석가는 요청자의 모호한 언어를 </a:t>
            </a:r>
            <a:r>
              <a:rPr lang="ko-KR" altLang="en-US" sz="1200" b="1" dirty="0" smtClean="0">
                <a:solidFill>
                  <a:srgbClr val="000000"/>
                </a:solidFill>
                <a:latin typeface="Malgun Gothic" charset="-127"/>
              </a:rPr>
              <a:t>개발</a:t>
            </a:r>
            <a:r>
              <a:rPr lang="en-US" altLang="ko-KR" sz="1200" b="1" dirty="0" smtClean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b="1" dirty="0" smtClean="0">
                <a:solidFill>
                  <a:srgbClr val="000000"/>
                </a:solidFill>
                <a:latin typeface="Malgun Gothic" charset="-127"/>
              </a:rPr>
              <a:t>통계</a:t>
            </a:r>
            <a:r>
              <a:rPr lang="en-US" altLang="ko-KR" sz="1200" b="1" dirty="0" smtClean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b="1" dirty="0" smtClean="0">
                <a:solidFill>
                  <a:srgbClr val="000000"/>
                </a:solidFill>
                <a:latin typeface="Malgun Gothic" charset="-127"/>
              </a:rPr>
              <a:t>분석적인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언어로 해석할 수 있는 능력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이 요구되며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때로는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요청자의 니즈를 파악하여 문제 정의 과정을 리딩할 필요가 종종 발생한다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/>
            </a:r>
            <a:b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</a:b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/>
            </a:r>
            <a:b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</a:b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또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구체화 과정에서 약간의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수학적 지식과 지표의 </a:t>
            </a:r>
            <a:r>
              <a:rPr lang="ko-KR" altLang="en-US" sz="1200" b="1" dirty="0" smtClean="0">
                <a:solidFill>
                  <a:srgbClr val="000000"/>
                </a:solidFill>
                <a:latin typeface="Malgun Gothic" charset="-127"/>
              </a:rPr>
              <a:t>타당성</a:t>
            </a:r>
            <a:r>
              <a:rPr lang="en-US" altLang="ko-KR" sz="1200" b="1" dirty="0" smtClean="0">
                <a:solidFill>
                  <a:srgbClr val="000000"/>
                </a:solidFill>
                <a:latin typeface="Malgun Gothic" charset="-127"/>
              </a:rPr>
              <a:t>,</a:t>
            </a:r>
            <a:r>
              <a:rPr lang="ko-KR" altLang="en-US" sz="1200" b="1" dirty="0" smtClean="0">
                <a:solidFill>
                  <a:srgbClr val="000000"/>
                </a:solidFill>
                <a:latin typeface="Malgun Gothic" charset="-127"/>
              </a:rPr>
              <a:t> 비즈니스와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연결성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을 고려하여 전반적인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Frame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을 잘 설정할 필요가 있다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</a:t>
            </a:r>
            <a:endParaRPr lang="en-US" altLang="ko-KR" sz="1200" b="0" i="0" dirty="0">
              <a:solidFill>
                <a:srgbClr val="000000"/>
              </a:solidFill>
              <a:effectLst/>
              <a:latin typeface="Malgun Gothic" charset="-127"/>
            </a:endParaRPr>
          </a:p>
        </p:txBody>
      </p:sp>
      <p:pic>
        <p:nvPicPr>
          <p:cNvPr id="7170" name="Picture 2" descr="https://wikidocs.net/images/page/16561/framewor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447" y="3276600"/>
            <a:ext cx="57531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81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415637" y="581891"/>
            <a:ext cx="688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 smtClean="0"/>
              <a:t>01-2. </a:t>
            </a:r>
            <a:r>
              <a:rPr kumimoji="1" lang="ko-KR" altLang="en-US" sz="2000" b="1" dirty="0" smtClean="0"/>
              <a:t>분석 프로세스</a:t>
            </a:r>
            <a:r>
              <a:rPr kumimoji="1" lang="en-US" altLang="ko-KR" sz="2000" b="1" dirty="0" smtClean="0"/>
              <a:t>(3)</a:t>
            </a:r>
            <a:r>
              <a:rPr lang="ko-KR" altLang="en-US" sz="2000" dirty="0"/>
              <a:t/>
            </a:r>
            <a:br>
              <a:rPr lang="ko-KR" altLang="en-US" sz="2000" dirty="0"/>
            </a:br>
            <a:endParaRPr lang="en-US" altLang="ko-KR" sz="2000" b="1" dirty="0"/>
          </a:p>
        </p:txBody>
      </p:sp>
      <p:sp>
        <p:nvSpPr>
          <p:cNvPr id="4" name="직사각형 3"/>
          <p:cNvSpPr/>
          <p:nvPr/>
        </p:nvSpPr>
        <p:spPr>
          <a:xfrm>
            <a:off x="998980" y="1597486"/>
            <a:ext cx="932563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000000"/>
                </a:solidFill>
                <a:latin typeface="Malgun Gothic" charset="-127"/>
              </a:rPr>
              <a:t>데이터 수집</a:t>
            </a:r>
          </a:p>
          <a:p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데이터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수집 및 처리 영역은 사실 데이터 엔지니어의 역할이 큰 비중을 차지한다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최근 유저의 행동 패턴을 파악하기 위해 로그를 수집하는 경우가 많다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/>
            </a:r>
            <a:b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</a:br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일반적인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로그 데이터 수집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처리 과정은 아래와 같다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로그성 데이터가 아닌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DB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의 경우 별도 서버에 동기화를 하거나 이관하는 방식으로 마트를 구성한다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.</a:t>
            </a:r>
          </a:p>
          <a:p>
            <a:r>
              <a:rPr lang="ko-KR" altLang="en-US" sz="1200" b="1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endParaRPr lang="en-US" altLang="ko-KR" sz="1200" b="1" dirty="0" smtClean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ko-KR" altLang="en-US" sz="1200" b="1" dirty="0" smtClean="0">
                <a:solidFill>
                  <a:srgbClr val="000000"/>
                </a:solidFill>
                <a:latin typeface="Malgun Gothic" charset="-127"/>
              </a:rPr>
              <a:t> 로그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설계 단계</a:t>
            </a:r>
            <a:endParaRPr lang="ko-KR" altLang="en-US" sz="1200" dirty="0">
              <a:solidFill>
                <a:srgbClr val="000000"/>
              </a:solidFill>
              <a:latin typeface="Malgun Gothic" charset="-127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로그 항목 및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Format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정의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Key, Value, 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Parameter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정의</a:t>
            </a:r>
          </a:p>
          <a:p>
            <a:pPr>
              <a:buFont typeface="Arial" charset="0"/>
              <a:buChar char="•"/>
            </a:pPr>
            <a:r>
              <a:rPr lang="ko-KR" altLang="en-US" sz="1200" b="1" dirty="0" smtClean="0">
                <a:solidFill>
                  <a:srgbClr val="000000"/>
                </a:solidFill>
                <a:latin typeface="Malgun Gothic" charset="-127"/>
              </a:rPr>
              <a:t> 모듈화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단계</a:t>
            </a:r>
            <a:endParaRPr lang="ko-KR" altLang="en-US" sz="1200" dirty="0">
              <a:solidFill>
                <a:srgbClr val="000000"/>
              </a:solidFill>
              <a:latin typeface="Malgun Gothic" charset="-127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모듈화 개발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모듈 적용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테스트</a:t>
            </a:r>
          </a:p>
          <a:p>
            <a:pPr>
              <a:buFont typeface="Arial" charset="0"/>
              <a:buChar char="•"/>
            </a:pPr>
            <a:r>
              <a:rPr lang="ko-KR" altLang="en-US" sz="1200" b="1" dirty="0" smtClean="0">
                <a:solidFill>
                  <a:srgbClr val="000000"/>
                </a:solidFill>
                <a:latin typeface="Malgun Gothic" charset="-127"/>
              </a:rPr>
              <a:t> 로그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검증</a:t>
            </a:r>
            <a:endParaRPr lang="ko-KR" altLang="en-US" sz="1200" dirty="0">
              <a:solidFill>
                <a:srgbClr val="000000"/>
              </a:solidFill>
              <a:latin typeface="Malgun Gothic" charset="-127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데이터 퀄리티 검증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관리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수집 과정 모니터링</a:t>
            </a:r>
          </a:p>
          <a:p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위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과정에서 분석가는 주로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로그 설계와 검증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부분을 담당한다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/>
            </a:r>
            <a:b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</a:br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또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,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분석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목적에 맞춰 무수한 로그를 선별하고 항목을 정의하며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/>
            </a:r>
            <a:b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</a:b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실제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데이터가 정의한 대로 잘 쌓이고 있는지 확인하고 수정하는 작업에 관여한다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</a:t>
            </a:r>
          </a:p>
          <a:p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692"/>
          <a:stretch/>
        </p:blipFill>
        <p:spPr>
          <a:xfrm>
            <a:off x="7455507" y="3028150"/>
            <a:ext cx="3065880" cy="284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415637" y="581891"/>
            <a:ext cx="688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 smtClean="0"/>
              <a:t>01-2. </a:t>
            </a:r>
            <a:r>
              <a:rPr kumimoji="1" lang="ko-KR" altLang="en-US" sz="2000" b="1" dirty="0" smtClean="0"/>
              <a:t>분석 프로세스</a:t>
            </a:r>
            <a:r>
              <a:rPr kumimoji="1" lang="en-US" altLang="ko-KR" sz="2000" b="1" dirty="0" smtClean="0"/>
              <a:t>(4)</a:t>
            </a:r>
            <a:r>
              <a:rPr lang="ko-KR" altLang="en-US" sz="2000" dirty="0"/>
              <a:t/>
            </a:r>
            <a:br>
              <a:rPr lang="ko-KR" altLang="en-US" sz="2000" dirty="0"/>
            </a:br>
            <a:endParaRPr lang="en-US" altLang="ko-KR" sz="2000" b="1" dirty="0"/>
          </a:p>
        </p:txBody>
      </p:sp>
      <p:sp>
        <p:nvSpPr>
          <p:cNvPr id="4" name="직사각형 3"/>
          <p:cNvSpPr/>
          <p:nvPr/>
        </p:nvSpPr>
        <p:spPr>
          <a:xfrm>
            <a:off x="987707" y="1621033"/>
            <a:ext cx="955683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000000"/>
                </a:solidFill>
                <a:latin typeface="Malgun Gothic" charset="-127"/>
              </a:rPr>
              <a:t>데이터 </a:t>
            </a:r>
            <a:r>
              <a:rPr lang="ko-KR" altLang="en-US" sz="1600" b="1" dirty="0" smtClean="0">
                <a:solidFill>
                  <a:srgbClr val="000000"/>
                </a:solidFill>
                <a:latin typeface="Malgun Gothic" charset="-127"/>
              </a:rPr>
              <a:t>처리</a:t>
            </a:r>
            <a:endParaRPr lang="ko-KR" altLang="en-US" sz="1600" b="1" dirty="0">
              <a:solidFill>
                <a:srgbClr val="000000"/>
              </a:solidFill>
              <a:latin typeface="Malgun Gothic" charset="-127"/>
            </a:endParaRPr>
          </a:p>
          <a:p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엔지니어가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담당하는 데이터 처리와 분석가가 진행하는 데이터 처리는 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다소 차이가 있다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엔지니어는 주로 실시간 혹은 시간대별 배치 작업을 통해 테이블을 업데이트하거나 동기화하는 업무를 맡는다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이러한 작업 덕분에 분석가는 원하는 데이터를 추출하여 분석전 전처리 작업을 진행할 수 있다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분석가의 입장에서 전처리 작업은 아래와 같은 활동을 의미한다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.</a:t>
            </a:r>
          </a:p>
          <a:p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en-US" altLang="ko-KR" sz="1200" b="1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b="1" dirty="0" smtClean="0">
                <a:solidFill>
                  <a:srgbClr val="000000"/>
                </a:solidFill>
                <a:latin typeface="Malgun Gothic" charset="-127"/>
              </a:rPr>
              <a:t>데이터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추출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필터링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그룹핑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조인 등 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(SQL)</a:t>
            </a:r>
          </a:p>
          <a:p>
            <a:pPr>
              <a:buFont typeface="Arial" charset="0"/>
              <a:buChar char="•"/>
            </a:pPr>
            <a:r>
              <a:rPr lang="en-US" altLang="ko-KR" sz="1200" b="1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b="1" dirty="0" smtClean="0">
                <a:solidFill>
                  <a:srgbClr val="000000"/>
                </a:solidFill>
                <a:latin typeface="Malgun Gothic" charset="-127"/>
              </a:rPr>
              <a:t>이상치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제거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분포 변환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표준화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카테고리화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차원 축소 등 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(</a:t>
            </a:r>
            <a:r>
              <a:rPr lang="en-US" altLang="ko-KR" sz="1200" b="1" dirty="0" smtClean="0">
                <a:solidFill>
                  <a:srgbClr val="000000"/>
                </a:solidFill>
                <a:latin typeface="Malgun Gothic" charset="-127"/>
              </a:rPr>
              <a:t>Python/R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)</a:t>
            </a:r>
          </a:p>
          <a:p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첫번째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항목의 경우 주로 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SQL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을 활용하며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다양한 소스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(DB, Hadoop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등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로부터 데이터 분석을 위한 기본적인 테이블을 만드는 단계이다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이 단계에서 가장 중요한 점은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테이블과 컬럼의 명칭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처리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집계 기준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조인시 데이터 증식 방지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등이며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데이터 엔지니어로부터 도움이 필요한 경우가 많다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.</a:t>
            </a:r>
          </a:p>
          <a:p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두번째 항목의 경우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데이터 분석가가 주도적으로 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R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이나 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Python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으로 진행하는 경우가 많으며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의미 있는 분석 결과나 성능 좋은 모델을 만들기 위해 가장 중요한 단계라 할 수 있다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대부분의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분석가는 이 과정에서 많은 시간을 소요하며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모델 개선이나 재분석 진행시 이 과정으로 돌아와서 개선을 하는 경우가 많다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</a:t>
            </a:r>
            <a:endParaRPr lang="en-US" altLang="ko-KR" sz="1200" b="0" i="0" dirty="0">
              <a:solidFill>
                <a:srgbClr val="000000"/>
              </a:solidFill>
              <a:effectLst/>
              <a:latin typeface="Malgun Gothic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695" y="5245498"/>
            <a:ext cx="1057842" cy="114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415637" y="581891"/>
            <a:ext cx="688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 smtClean="0"/>
              <a:t>01-2. </a:t>
            </a:r>
            <a:r>
              <a:rPr kumimoji="1" lang="ko-KR" altLang="en-US" sz="2000" b="1" dirty="0" smtClean="0"/>
              <a:t>분석 프로세스</a:t>
            </a:r>
            <a:r>
              <a:rPr kumimoji="1" lang="en-US" altLang="ko-KR" sz="2000" b="1" dirty="0" smtClean="0"/>
              <a:t>(5)</a:t>
            </a:r>
            <a:r>
              <a:rPr lang="ko-KR" altLang="en-US" sz="2000" dirty="0"/>
              <a:t/>
            </a:r>
            <a:br>
              <a:rPr lang="ko-KR" altLang="en-US" sz="2000" dirty="0"/>
            </a:br>
            <a:endParaRPr lang="en-US" altLang="ko-KR" sz="2000" b="1" dirty="0"/>
          </a:p>
        </p:txBody>
      </p:sp>
      <p:sp>
        <p:nvSpPr>
          <p:cNvPr id="5" name="직사각형 4"/>
          <p:cNvSpPr/>
          <p:nvPr/>
        </p:nvSpPr>
        <p:spPr>
          <a:xfrm>
            <a:off x="895109" y="1395047"/>
            <a:ext cx="985777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000000"/>
                </a:solidFill>
                <a:latin typeface="Malgun Gothic" charset="-127"/>
              </a:rPr>
              <a:t>데이터 분석</a:t>
            </a:r>
          </a:p>
          <a:p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분석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영역은 사실 매우 큰 영역을 아우르는 범위이며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도메인과 여러 상황에 따라 다양한 분석을 진행한다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간략하게 영역을 구분하면 아래와 같다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(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하지만 엄밀히 구분되는 개념들은 아니다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)</a:t>
            </a:r>
          </a:p>
          <a:p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en-US" altLang="ko-KR" sz="1200" b="1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b="1" dirty="0" smtClean="0">
                <a:solidFill>
                  <a:srgbClr val="000000"/>
                </a:solidFill>
                <a:latin typeface="Malgun Gothic" charset="-127"/>
              </a:rPr>
              <a:t>지표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정의 및 트래킹</a:t>
            </a:r>
            <a:endParaRPr lang="ko-KR" altLang="en-US" sz="1200" dirty="0">
              <a:solidFill>
                <a:srgbClr val="000000"/>
              </a:solidFill>
              <a:latin typeface="Malgun Gothic" charset="-127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비즈니스와 관련한 주요 지표를 개발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산출하고 대시보드 및 리포트를 통해 트래킹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DAU, MAU, WAU, NRU, Retention, Conversion(Purchase) Rate, ARPPU, LTV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등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200" dirty="0">
                <a:solidFill>
                  <a:srgbClr val="4183C4"/>
                </a:solidFill>
                <a:latin typeface="Malgun Gothic" charset="-127"/>
                <a:hlinkClick r:id="rId2"/>
              </a:rPr>
              <a:t>AARRR</a:t>
            </a:r>
            <a:endParaRPr lang="ko-KR" altLang="en-US" sz="1200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endParaRPr lang="en-US" altLang="ko-KR" sz="1200" b="1" dirty="0" smtClean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b="1" dirty="0" smtClean="0">
                <a:solidFill>
                  <a:srgbClr val="000000"/>
                </a:solidFill>
                <a:latin typeface="Malgun Gothic" charset="-127"/>
              </a:rPr>
              <a:t>탐색적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데이터 </a:t>
            </a:r>
            <a:r>
              <a:rPr lang="ko-KR" altLang="en-US" sz="1200" b="1" dirty="0" smtClean="0">
                <a:solidFill>
                  <a:srgbClr val="000000"/>
                </a:solidFill>
                <a:latin typeface="Malgun Gothic" charset="-127"/>
              </a:rPr>
              <a:t>분석</a:t>
            </a:r>
            <a:r>
              <a:rPr lang="en-US" altLang="ko-KR" sz="1200" b="1" dirty="0" smtClean="0">
                <a:solidFill>
                  <a:srgbClr val="000000"/>
                </a:solidFill>
                <a:latin typeface="Malgun Gothic" charset="-127"/>
              </a:rPr>
              <a:t>(EDA)</a:t>
            </a:r>
            <a:endParaRPr lang="ko-KR" altLang="en-US" sz="1200" dirty="0">
              <a:solidFill>
                <a:srgbClr val="000000"/>
              </a:solidFill>
              <a:latin typeface="Malgun Gothic" charset="-127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그룹별 평균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합 등 현황 확인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분포 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및 상관관계 확인</a:t>
            </a:r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pPr marL="742950" lvl="1" indent="-285750">
              <a:buFont typeface="Arial" charset="0"/>
              <a:buChar char="•"/>
            </a:pPr>
            <a:endParaRPr lang="ko-KR" altLang="en-US" sz="1200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en-US" altLang="ko-KR" sz="1200" b="1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b="1" dirty="0" smtClean="0">
                <a:solidFill>
                  <a:srgbClr val="000000"/>
                </a:solidFill>
                <a:latin typeface="Malgun Gothic" charset="-127"/>
              </a:rPr>
              <a:t>통계분석</a:t>
            </a:r>
            <a:r>
              <a:rPr lang="en-US" altLang="ko-KR" sz="1200" b="1" dirty="0" smtClean="0">
                <a:solidFill>
                  <a:srgbClr val="000000"/>
                </a:solidFill>
                <a:latin typeface="Malgun Gothic" charset="-127"/>
              </a:rPr>
              <a:t>(Statistical Analysis)</a:t>
            </a:r>
            <a:endParaRPr lang="ko-KR" altLang="en-US" sz="1200" dirty="0">
              <a:solidFill>
                <a:srgbClr val="000000"/>
              </a:solidFill>
              <a:latin typeface="Malgun Gothic" charset="-127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가설 검정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모수 추정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변수간 관계 파악 및 변수간 영향력 파악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통계 모형 구축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차원 축소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요인분석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군집분석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)</a:t>
            </a:r>
          </a:p>
          <a:p>
            <a:pPr marL="742950" lvl="1" indent="-285750">
              <a:buFont typeface="Arial" charset="0"/>
              <a:buChar char="•"/>
            </a:pPr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ko-KR" altLang="en-US" sz="1200" b="1" dirty="0" smtClean="0">
                <a:solidFill>
                  <a:srgbClr val="000000"/>
                </a:solidFill>
                <a:latin typeface="Malgun Gothic" charset="-127"/>
              </a:rPr>
              <a:t> 머신러닝</a:t>
            </a:r>
            <a:r>
              <a:rPr lang="en-US" altLang="ko-KR" sz="1200" b="1" dirty="0" smtClean="0">
                <a:solidFill>
                  <a:srgbClr val="000000"/>
                </a:solidFill>
                <a:latin typeface="Malgun Gothic" charset="-127"/>
              </a:rPr>
              <a:t>(Machine Learning)</a:t>
            </a:r>
            <a:endParaRPr lang="ko-KR" altLang="en-US" sz="1200" dirty="0">
              <a:solidFill>
                <a:srgbClr val="000000"/>
              </a:solidFill>
              <a:latin typeface="Malgun Gothic" charset="-127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분류 및 회귀 문제 해결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지도학습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추천 및 이상치 탐지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클러스터링 등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비지도학습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)</a:t>
            </a:r>
            <a:endParaRPr lang="en-US" altLang="ko-KR" sz="1200" b="0" i="0" dirty="0">
              <a:solidFill>
                <a:srgbClr val="000000"/>
              </a:solidFill>
              <a:effectLst/>
              <a:latin typeface="Malgun Gothic" charset="-127"/>
            </a:endParaRPr>
          </a:p>
        </p:txBody>
      </p:sp>
      <p:pic>
        <p:nvPicPr>
          <p:cNvPr id="8194" name="Picture 2" descr="https://wikidocs.net/images/page/16561/d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993" y="3253572"/>
            <a:ext cx="305752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175585" y="6023051"/>
            <a:ext cx="27161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Source: </a:t>
            </a:r>
            <a:r>
              <a:rPr lang="en-US" altLang="ko-KR" sz="1200" dirty="0">
                <a:solidFill>
                  <a:srgbClr val="4183C4"/>
                </a:solidFill>
                <a:latin typeface="Malgun Gothic" charset="-127"/>
                <a:hlinkClick r:id="rId4"/>
              </a:rPr>
              <a:t>Science2knowledge</a:t>
            </a:r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r>
              <a:rPr lang="en-US" altLang="ko-KR" sz="1200" dirty="0"/>
              <a:t/>
            </a:r>
            <a:br>
              <a:rPr lang="en-US" altLang="ko-KR" sz="1200" dirty="0"/>
            </a:b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8444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 smtClean="0"/>
              <a:t>✓</a:t>
            </a:r>
            <a:r>
              <a:rPr kumimoji="1" lang="en-US" altLang="ko-KR" sz="2000" b="1" dirty="0" smtClean="0"/>
              <a:t>Introduction</a:t>
            </a:r>
            <a:endParaRPr kumimoji="1" lang="ko-KR" altLang="en-US" sz="2000" b="1" dirty="0"/>
          </a:p>
        </p:txBody>
      </p:sp>
      <p:sp>
        <p:nvSpPr>
          <p:cNvPr id="2" name="직사각형 1"/>
          <p:cNvSpPr/>
          <p:nvPr/>
        </p:nvSpPr>
        <p:spPr>
          <a:xfrm>
            <a:off x="647700" y="1309450"/>
            <a:ext cx="897636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저는 현재 데이터 분석가로 재직중이고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2010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년 말부터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IT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회사와 리서치회사에서 경력을 쌓았습니다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전공은 학사 및 석사 모두 심리학으로 전공했고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현재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IT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회사에서 파이썬 및 스파크 환경에서 분석 업무를 수행하고 있습니다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</a:t>
            </a:r>
          </a:p>
          <a:p>
            <a:pPr>
              <a:buFont typeface="Arial" charset="0"/>
              <a:buChar char="•"/>
            </a:pPr>
            <a:endParaRPr lang="en-US" altLang="ko-KR" sz="1200" b="1" dirty="0" smtClean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en-US" altLang="ko-KR" sz="1200" i="1" dirty="0" smtClean="0">
                <a:solidFill>
                  <a:srgbClr val="000000"/>
                </a:solidFill>
                <a:latin typeface="Malgun Gothic" charset="-127"/>
              </a:rPr>
              <a:t> 2017/03 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~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현재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: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우아한형제들</a:t>
            </a:r>
          </a:p>
          <a:p>
            <a:pPr>
              <a:buFont typeface="Arial" charset="0"/>
              <a:buChar char="•"/>
            </a:pPr>
            <a:r>
              <a:rPr lang="en-US" altLang="ko-KR" sz="1200" i="1" dirty="0" smtClean="0">
                <a:solidFill>
                  <a:srgbClr val="000000"/>
                </a:solidFill>
                <a:latin typeface="Malgun Gothic" charset="-127"/>
              </a:rPr>
              <a:t> 2015/10 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~ 2017/01: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인프라웨어</a:t>
            </a:r>
          </a:p>
          <a:p>
            <a:pPr>
              <a:buFont typeface="Arial" charset="0"/>
              <a:buChar char="•"/>
            </a:pPr>
            <a:r>
              <a:rPr lang="en-US" altLang="ko-KR" sz="1200" i="1" dirty="0" smtClean="0">
                <a:solidFill>
                  <a:srgbClr val="000000"/>
                </a:solidFill>
                <a:latin typeface="Malgun Gothic" charset="-127"/>
              </a:rPr>
              <a:t> 2010/12 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~ 2015/09: TNS Korea</a:t>
            </a:r>
          </a:p>
          <a:p>
            <a:pPr>
              <a:buFont typeface="Arial" charset="0"/>
              <a:buChar char="•"/>
            </a:pPr>
            <a:r>
              <a:rPr lang="en-US" altLang="ko-KR" sz="1200" i="1" dirty="0" smtClean="0">
                <a:solidFill>
                  <a:srgbClr val="000000"/>
                </a:solidFill>
                <a:latin typeface="Malgun Gothic" charset="-127"/>
              </a:rPr>
              <a:t> 2001/02 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~ 2011/02: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심리학 석사 및 학사</a:t>
            </a:r>
          </a:p>
          <a:p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주요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담당업무는 아래와 같으며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데이터 엔지니어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기획자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마케터 등과 긴밀히 협업하며 데이터를 통해 의미 있는 결과를 내기 위해 노력하고 있습니다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</a:t>
            </a:r>
          </a:p>
          <a:p>
            <a:pPr>
              <a:buFont typeface="Arial" charset="0"/>
              <a:buChar char="•"/>
            </a:pPr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en-US" altLang="ko-KR" sz="1200" i="1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i="1" dirty="0" smtClean="0">
                <a:solidFill>
                  <a:srgbClr val="000000"/>
                </a:solidFill>
                <a:latin typeface="Malgun Gothic" charset="-127"/>
              </a:rPr>
              <a:t>로그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정의 및 </a:t>
            </a:r>
            <a:r>
              <a:rPr lang="ko-KR" altLang="en-US" sz="1200" i="1" dirty="0" smtClean="0">
                <a:solidFill>
                  <a:srgbClr val="000000"/>
                </a:solidFill>
                <a:latin typeface="Malgun Gothic" charset="-127"/>
              </a:rPr>
              <a:t>설계</a:t>
            </a:r>
            <a:endParaRPr lang="ko-KR" altLang="en-US" sz="1200" i="1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en-US" altLang="ko-KR" sz="1200" i="1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i="1" dirty="0" smtClean="0">
                <a:solidFill>
                  <a:srgbClr val="000000"/>
                </a:solidFill>
                <a:latin typeface="Malgun Gothic" charset="-127"/>
              </a:rPr>
              <a:t>데이터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분석을 통한 프로덕트 개선사항 도출 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/ AB Testing</a:t>
            </a:r>
          </a:p>
          <a:p>
            <a:pPr>
              <a:buFont typeface="Arial" charset="0"/>
              <a:buChar char="•"/>
            </a:pPr>
            <a:r>
              <a:rPr lang="en-US" altLang="ko-KR" sz="1200" i="1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i="1" dirty="0" smtClean="0">
                <a:solidFill>
                  <a:srgbClr val="000000"/>
                </a:solidFill>
                <a:latin typeface="Malgun Gothic" charset="-127"/>
              </a:rPr>
              <a:t>기계학습을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통한 예측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분류 모형 </a:t>
            </a:r>
            <a:r>
              <a:rPr lang="ko-KR" altLang="en-US" sz="1200" i="1" dirty="0" smtClean="0">
                <a:solidFill>
                  <a:srgbClr val="000000"/>
                </a:solidFill>
                <a:latin typeface="Malgun Gothic" charset="-127"/>
              </a:rPr>
              <a:t>구축</a:t>
            </a:r>
            <a:r>
              <a:rPr lang="en-US" altLang="ko-KR" sz="1200" i="1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endParaRPr lang="ko-KR" altLang="en-US" sz="1200" i="1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en-US" altLang="ko-KR" sz="1200" i="1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i="1" dirty="0" smtClean="0">
                <a:solidFill>
                  <a:srgbClr val="000000"/>
                </a:solidFill>
                <a:latin typeface="Malgun Gothic" charset="-127"/>
              </a:rPr>
              <a:t>추천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및 랭킹 로직 개발</a:t>
            </a:r>
          </a:p>
          <a:p>
            <a:pPr>
              <a:buFont typeface="Arial" charset="0"/>
              <a:buChar char="•"/>
            </a:pPr>
            <a:r>
              <a:rPr lang="en-US" altLang="ko-KR" sz="1200" i="1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i="1" dirty="0" smtClean="0">
                <a:solidFill>
                  <a:srgbClr val="000000"/>
                </a:solidFill>
                <a:latin typeface="Malgun Gothic" charset="-127"/>
              </a:rPr>
              <a:t>지표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설계 및 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Tracking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대시보드 구축</a:t>
            </a:r>
          </a:p>
          <a:p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본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강의 자료의 대부분은 제 개인적 경험을 토대로 작성된 것입니다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데이터 분석이라는 분야가 매우 넓고 </a:t>
            </a:r>
            <a:r>
              <a:rPr lang="ko-KR" altLang="en-US" sz="1200" b="1" dirty="0">
                <a:solidFill>
                  <a:srgbClr val="0432FF"/>
                </a:solidFill>
                <a:latin typeface="Malgun Gothic" charset="-127"/>
              </a:rPr>
              <a:t>절대적 기준이라는 것이 없으므로 비판적 사고로 받아들이는 태도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가 요구됩니다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본 강의가 이 분야로 전직 혹은 신규로 진입하시는 분들을 위해 조금이나마 도움이 되길 바라며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실무 및 분석에 대한 내용뿐만 아니라 진로나 업무 환경 등 다양한 내용에 대해 질문해주시면 아는 범위 내에서 성실히 답변해드리겠습니다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.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 </a:t>
            </a:r>
          </a:p>
          <a:p>
            <a:pPr>
              <a:buFont typeface="Arial" charset="0"/>
              <a:buChar char="•"/>
            </a:pP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 email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: </a:t>
            </a:r>
            <a:r>
              <a:rPr lang="en-US" altLang="ko-KR" sz="1200" dirty="0">
                <a:solidFill>
                  <a:srgbClr val="4183C4"/>
                </a:solidFill>
                <a:latin typeface="Malgun Gothic" charset="-127"/>
                <a:hlinkClick r:id="rId3"/>
              </a:rPr>
              <a:t>songhunhwa@gmail.com</a:t>
            </a:r>
            <a:endParaRPr lang="ko-KR" altLang="en-US" sz="1200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1200" dirty="0" err="1" smtClean="0">
                <a:solidFill>
                  <a:srgbClr val="000000"/>
                </a:solidFill>
                <a:latin typeface="Malgun Gothic" charset="-127"/>
              </a:rPr>
              <a:t>github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: </a:t>
            </a:r>
            <a:r>
              <a:rPr lang="en-US" altLang="ko-KR" sz="1200" dirty="0" smtClean="0">
                <a:solidFill>
                  <a:srgbClr val="4183C4"/>
                </a:solidFill>
                <a:latin typeface="Malgun Gothic" charset="-127"/>
                <a:hlinkClick r:id="rId4"/>
              </a:rPr>
              <a:t>https://github.com/songhunhwa</a:t>
            </a:r>
            <a:endParaRPr lang="ko-KR" altLang="en-US" sz="1200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b="1" dirty="0">
                <a:solidFill>
                  <a:srgbClr val="FFFFFF"/>
                </a:solidFill>
                <a:latin typeface="Malgun Gothic" charset="-127"/>
              </a:rPr>
              <a:t/>
            </a:r>
            <a:br>
              <a:rPr lang="ko-KR" altLang="en-US" sz="1200" b="1" dirty="0">
                <a:solidFill>
                  <a:srgbClr val="FFFFFF"/>
                </a:solidFill>
                <a:latin typeface="Malgun Gothic" charset="-127"/>
              </a:rPr>
            </a:b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9469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415637" y="581891"/>
            <a:ext cx="688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 smtClean="0"/>
              <a:t>01-2. </a:t>
            </a:r>
            <a:r>
              <a:rPr kumimoji="1" lang="ko-KR" altLang="en-US" sz="2000" b="1" dirty="0" smtClean="0"/>
              <a:t>분석 프로세스</a:t>
            </a:r>
            <a:r>
              <a:rPr kumimoji="1" lang="en-US" altLang="ko-KR" sz="2000" b="1" dirty="0" smtClean="0"/>
              <a:t>(6)</a:t>
            </a:r>
            <a:r>
              <a:rPr lang="ko-KR" altLang="en-US" sz="2000" dirty="0"/>
              <a:t/>
            </a:r>
            <a:br>
              <a:rPr lang="ko-KR" altLang="en-US" sz="2000" dirty="0"/>
            </a:br>
            <a:endParaRPr lang="en-US" altLang="ko-KR" sz="2000" b="1" dirty="0"/>
          </a:p>
        </p:txBody>
      </p:sp>
      <p:sp>
        <p:nvSpPr>
          <p:cNvPr id="3" name="텍스트 상자 2"/>
          <p:cNvSpPr txBox="1"/>
          <p:nvPr/>
        </p:nvSpPr>
        <p:spPr>
          <a:xfrm>
            <a:off x="868101" y="1289777"/>
            <a:ext cx="991950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리포팅 및 피드백 반영</a:t>
            </a:r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분석 </a:t>
            </a:r>
            <a:r>
              <a:rPr lang="ko-KR" altLang="en-US" sz="1200" dirty="0"/>
              <a:t>결과 및 인사이트를 설들력 있게 정리</a:t>
            </a:r>
            <a:r>
              <a:rPr lang="en-US" altLang="ko-KR" sz="1200" dirty="0"/>
              <a:t>/</a:t>
            </a:r>
            <a:r>
              <a:rPr lang="ko-KR" altLang="en-US" sz="1200" dirty="0"/>
              <a:t>전달하는 과정은 매우 중요하다</a:t>
            </a:r>
            <a:r>
              <a:rPr lang="en-US" altLang="ko-KR" sz="1200" dirty="0"/>
              <a:t>. 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아무리 </a:t>
            </a:r>
            <a:r>
              <a:rPr lang="ko-KR" altLang="en-US" sz="1200" dirty="0"/>
              <a:t>좋은 분석 결과를 도출했다하더라도 이 단계가 제대로 진행되지 않으면 그 효과가 반감된다</a:t>
            </a:r>
            <a:r>
              <a:rPr lang="en-US" altLang="ko-KR" sz="1200" dirty="0"/>
              <a:t>. 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endParaRPr lang="en-US" altLang="ko-KR" sz="1200" dirty="0" smtClean="0"/>
          </a:p>
          <a:p>
            <a:r>
              <a:rPr lang="ko-KR" altLang="en-US" sz="1200" dirty="0" smtClean="0"/>
              <a:t>아래 </a:t>
            </a:r>
            <a:r>
              <a:rPr lang="ko-KR" altLang="en-US" sz="1200" dirty="0"/>
              <a:t>나열된 원칙을 참고해 설득력 있는 전달을 해야 한다</a:t>
            </a:r>
            <a:r>
              <a:rPr lang="en-US" altLang="ko-KR" sz="1200" dirty="0"/>
              <a:t>.</a:t>
            </a:r>
          </a:p>
          <a:p>
            <a:endParaRPr lang="en-US" altLang="ko-KR" sz="1200" b="1" dirty="0" smtClean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 smtClean="0"/>
              <a:t>내용의 </a:t>
            </a:r>
            <a:r>
              <a:rPr lang="ko-KR" altLang="en-US" sz="1200" b="1" dirty="0"/>
              <a:t>초점은 분석가 아닌 상대방</a:t>
            </a:r>
            <a:endParaRPr lang="ko-KR" altLang="en-US" sz="1200" dirty="0"/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상대가 이해할 수 있는 언어 사용</a:t>
            </a:r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상대의 입장과 니즈에 맞춰 생각하고 결과를 정리</a:t>
            </a:r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목적을 수시로 상기하고 재확인</a:t>
            </a:r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분석 과정 보다는 </a:t>
            </a:r>
            <a:r>
              <a:rPr lang="en-US" altLang="ko-KR" sz="1200" dirty="0"/>
              <a:t>'</a:t>
            </a:r>
            <a:r>
              <a:rPr lang="ko-KR" altLang="en-US" sz="1200" dirty="0"/>
              <a:t>결과</a:t>
            </a:r>
            <a:r>
              <a:rPr lang="en-US" altLang="ko-KR" sz="1200" dirty="0"/>
              <a:t>' </a:t>
            </a:r>
            <a:r>
              <a:rPr lang="ko-KR" altLang="en-US" sz="1200" dirty="0"/>
              <a:t>중심으로 </a:t>
            </a:r>
            <a:r>
              <a:rPr lang="ko-KR" altLang="en-US" sz="1200" dirty="0" smtClean="0"/>
              <a:t>전달</a:t>
            </a:r>
            <a:endParaRPr lang="en-US" altLang="ko-KR" sz="1200" dirty="0" smtClean="0"/>
          </a:p>
          <a:p>
            <a:pPr marL="628650" lvl="1" indent="-171450">
              <a:buFont typeface="Arial" charset="0"/>
              <a:buChar char="•"/>
            </a:pPr>
            <a:endParaRPr lang="en-US" altLang="ko-KR" sz="1200" b="1" dirty="0" smtClean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 smtClean="0"/>
              <a:t>간결하고 </a:t>
            </a:r>
            <a:r>
              <a:rPr lang="ko-KR" altLang="en-US" sz="1200" b="1" dirty="0"/>
              <a:t>명확한 메시지로 전달</a:t>
            </a:r>
            <a:endParaRPr lang="ko-KR" altLang="en-US" sz="1200" dirty="0"/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짧은 문장 </a:t>
            </a:r>
            <a:r>
              <a:rPr lang="en-US" altLang="ko-KR" sz="1200" dirty="0"/>
              <a:t>(</a:t>
            </a:r>
            <a:r>
              <a:rPr lang="ko-KR" altLang="en-US" sz="1200" dirty="0"/>
              <a:t>불필요한 수식어 제거</a:t>
            </a:r>
            <a:r>
              <a:rPr lang="en-US" altLang="ko-KR" sz="1200" dirty="0"/>
              <a:t>)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altLang="ko-KR" sz="1200" dirty="0" smtClean="0"/>
              <a:t>Bullet </a:t>
            </a:r>
            <a:r>
              <a:rPr lang="ko-KR" altLang="en-US" sz="1200" dirty="0" smtClean="0"/>
              <a:t>포인트 </a:t>
            </a:r>
            <a:r>
              <a:rPr lang="ko-KR" altLang="en-US" sz="1200" dirty="0"/>
              <a:t>방식</a:t>
            </a:r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핵심 내용 먼저 전달후 근거를 </a:t>
            </a:r>
            <a:r>
              <a:rPr lang="ko-KR" altLang="en-US" sz="1200" dirty="0" smtClean="0"/>
              <a:t>나열</a:t>
            </a:r>
            <a:endParaRPr lang="en-US" altLang="ko-KR" sz="1200" dirty="0" smtClean="0"/>
          </a:p>
          <a:p>
            <a:pPr marL="628650" lvl="1" indent="-171450">
              <a:buFont typeface="Arial" charset="0"/>
              <a:buChar char="•"/>
            </a:pPr>
            <a:endParaRPr lang="ko-KR" altLang="en-US" sz="1200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적절한 시각화 방법 활용</a:t>
            </a:r>
            <a:endParaRPr lang="ko-KR" altLang="en-US" sz="1200" dirty="0"/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항목간 비교시 원 그래프는 지양하고 막대 그래프 위주</a:t>
            </a:r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시계열은 라인으로</a:t>
            </a:r>
            <a:r>
              <a:rPr lang="en-US" altLang="ko-KR" sz="1200" dirty="0"/>
              <a:t>(</a:t>
            </a:r>
            <a:r>
              <a:rPr lang="ko-KR" altLang="en-US" sz="1200" dirty="0"/>
              <a:t>실선</a:t>
            </a:r>
            <a:r>
              <a:rPr lang="en-US" altLang="ko-KR" sz="1200" dirty="0"/>
              <a:t>)</a:t>
            </a:r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분포는 히스토그램이나 박스플롯</a:t>
            </a:r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변수간 관계는 </a:t>
            </a:r>
            <a:r>
              <a:rPr lang="ko-KR" altLang="en-US" sz="1200" dirty="0" smtClean="0"/>
              <a:t>산점도</a:t>
            </a:r>
            <a:endParaRPr lang="en-US" altLang="ko-KR" sz="1200" dirty="0" smtClean="0"/>
          </a:p>
          <a:p>
            <a:pPr marL="628650" lvl="1" indent="-171450">
              <a:buFont typeface="Arial" charset="0"/>
              <a:buChar char="•"/>
            </a:pPr>
            <a:endParaRPr lang="ko-KR" altLang="en-US" sz="1200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투명하고 공정한 피드백</a:t>
            </a:r>
            <a:endParaRPr lang="ko-KR" altLang="en-US" sz="1200" dirty="0"/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사실 기반 공유</a:t>
            </a:r>
            <a:r>
              <a:rPr lang="en-US" altLang="ko-KR" sz="1200" dirty="0"/>
              <a:t>/</a:t>
            </a:r>
            <a:r>
              <a:rPr lang="ko-KR" altLang="en-US" sz="1200" dirty="0"/>
              <a:t>보고</a:t>
            </a:r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실패를 두려하지 말것</a:t>
            </a:r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빠르고 적극적인 대응</a:t>
            </a:r>
          </a:p>
          <a:p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2980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415637" y="581891"/>
            <a:ext cx="688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 smtClean="0"/>
              <a:t>01-3. </a:t>
            </a:r>
            <a:r>
              <a:rPr kumimoji="1" lang="ko-KR" altLang="en-US" sz="2000" b="1" dirty="0" smtClean="0"/>
              <a:t>팀구성 및 환경</a:t>
            </a:r>
            <a:r>
              <a:rPr kumimoji="1" lang="en-US" altLang="ko-KR" sz="2000" b="1" dirty="0" smtClean="0"/>
              <a:t>(1)</a:t>
            </a:r>
            <a:r>
              <a:rPr lang="ko-KR" altLang="en-US" sz="2000" dirty="0"/>
              <a:t/>
            </a:r>
            <a:br>
              <a:rPr lang="ko-KR" altLang="en-US" sz="2000" dirty="0"/>
            </a:br>
            <a:endParaRPr lang="en-US" altLang="ko-KR" sz="2000" b="1" dirty="0"/>
          </a:p>
        </p:txBody>
      </p:sp>
      <p:sp>
        <p:nvSpPr>
          <p:cNvPr id="4" name="직사각형 3"/>
          <p:cNvSpPr/>
          <p:nvPr/>
        </p:nvSpPr>
        <p:spPr>
          <a:xfrm>
            <a:off x="872516" y="1302143"/>
            <a:ext cx="9637853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000000"/>
                </a:solidFill>
                <a:latin typeface="Malgun Gothic" charset="-127"/>
              </a:rPr>
              <a:t>팀구성</a:t>
            </a:r>
          </a:p>
          <a:p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데이터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분석가가 속한 팀은 회사에 따라 데이터사이언스팀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데이터분석팀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예측모델링팀 등 다양하게 불린다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통칭하여 데이터사이언스팀이라고 한다면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이 팀은 크게 엔지니링과 분석 파트로 구분되어 서로 협업을 통해 프로젝트를 진행하는 경우가 많다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엔지니어와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분석가는 보유 역량 및 지식의 영역이 다르기 때문의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원활한 커뮤니케이션과 협업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목적의 공유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가 특히 더 강조된다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</a:t>
            </a:r>
            <a:endParaRPr lang="en-US" altLang="ko-KR" sz="1200" b="0" i="0" dirty="0">
              <a:solidFill>
                <a:srgbClr val="000000"/>
              </a:solidFill>
              <a:effectLst/>
              <a:latin typeface="Malgun Gothic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72516" y="2796733"/>
            <a:ext cx="899922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rgbClr val="000000"/>
                </a:solidFill>
                <a:latin typeface="Malgun Gothic" charset="-127"/>
              </a:rPr>
              <a:t>데이터 엔지니어</a:t>
            </a:r>
          </a:p>
          <a:p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이들은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소프트웨어 개발 및 인프라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데이처 수집 및 처리에 대한 경험과 전문성을 보유하고 있으며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시스템 환경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(Spark, Hadoop)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설치 및 관리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테이블 동기화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자동화 작업 등의 업무를 주로 맡는다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/>
            </a:r>
            <a:b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</a:br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주로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Scalar, Java, Python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등의 언어를 사용하며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경우에 따라 웹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앱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서버 개발을 진행하기도 한다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</a:t>
            </a:r>
          </a:p>
          <a:p>
            <a:endParaRPr lang="en-US" altLang="ko-KR" sz="1200" b="1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400" b="1" dirty="0" smtClean="0">
                <a:solidFill>
                  <a:srgbClr val="000000"/>
                </a:solidFill>
                <a:latin typeface="Malgun Gothic" charset="-127"/>
              </a:rPr>
              <a:t>데이터 </a:t>
            </a:r>
            <a:r>
              <a:rPr lang="ko-KR" altLang="en-US" sz="1400" b="1" dirty="0">
                <a:solidFill>
                  <a:srgbClr val="000000"/>
                </a:solidFill>
                <a:latin typeface="Malgun Gothic" charset="-127"/>
              </a:rPr>
              <a:t>분석가</a:t>
            </a:r>
          </a:p>
          <a:p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로그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설계 및 지표 정의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데이터 탐색 분석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모델링 업무를 맡는다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통계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수학이나 산업공학을 전공한 경우가 많으며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경영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마케팅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사회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심리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물리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화학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등 다양한 전공자들이 데이터 분석 업무를 수행한다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한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분야의 전문성과 지식으로 복잡한 현상을 분석하고 해석하기에 한계가 있으므로 여러 관점을 통해 다각적이고 풍부하게 해석하고자 하는 의지가 반영된 결과라 볼 수 있다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</a:t>
            </a:r>
          </a:p>
          <a:p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주로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SQL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기반의 언어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(Presto, Hive)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을 통해 데이터를 추출하여 로컬 머신에서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R/Python/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사용툴을 사용해 분석하거나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데이터 사이즈가 큰 경우 분산처리 환경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(Spark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가 제공하는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API(R/Python/SQL)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에서 분석한다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Adhoc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이 아닌 트래킹이 필요한 경우 태블로 등을 이용해 대시보드를 구축하기도 한다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</a:t>
            </a:r>
            <a:endParaRPr lang="en-US" altLang="ko-KR" sz="1200" b="0" i="0" dirty="0">
              <a:solidFill>
                <a:srgbClr val="000000"/>
              </a:solidFill>
              <a:effectLst/>
              <a:latin typeface="Malgun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944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415637" y="581891"/>
            <a:ext cx="688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 smtClean="0"/>
              <a:t>01-3. </a:t>
            </a:r>
            <a:r>
              <a:rPr kumimoji="1" lang="ko-KR" altLang="en-US" sz="2000" b="1" dirty="0" smtClean="0"/>
              <a:t>팀구성 및 환경</a:t>
            </a:r>
            <a:r>
              <a:rPr kumimoji="1" lang="en-US" altLang="ko-KR" sz="2000" b="1" dirty="0" smtClean="0"/>
              <a:t>(2)</a:t>
            </a:r>
            <a:r>
              <a:rPr lang="ko-KR" altLang="en-US" sz="2000" dirty="0"/>
              <a:t/>
            </a:r>
            <a:br>
              <a:rPr lang="ko-KR" altLang="en-US" sz="2000" dirty="0"/>
            </a:br>
            <a:endParaRPr lang="en-US" altLang="ko-KR" sz="2000" b="1" dirty="0"/>
          </a:p>
        </p:txBody>
      </p:sp>
      <p:sp>
        <p:nvSpPr>
          <p:cNvPr id="4" name="직사각형 3"/>
          <p:cNvSpPr/>
          <p:nvPr/>
        </p:nvSpPr>
        <p:spPr>
          <a:xfrm>
            <a:off x="952981" y="1289777"/>
            <a:ext cx="9869347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000000"/>
                </a:solidFill>
                <a:latin typeface="Malgun Gothic" charset="-127"/>
              </a:rPr>
              <a:t>분석 툴 및 환경</a:t>
            </a:r>
          </a:p>
          <a:p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분석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환경 및 시스템은 회사와 팀의 고유한 특성 및 상황에 따라 크게 좌지우지되는 경향이 있다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일반적으로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IT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회사의 경우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오픈소스 및 신기술에 대한 관심도가 높을 가능성이 있다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반면에 보안에 민감하거나 보수적인 산업의 기업들은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예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제조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금융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)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전통성 있고 상용 소프트웨어를 선호하는 경향이 있다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단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항상 예외는 있다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보수적인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IT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회사도 존재하며 유연한 사고의 금융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제조 회사도 존재한다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</a:t>
            </a:r>
          </a:p>
          <a:p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분석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환경 및 시스템의 실제적인 구축과 관리는 엔지니어의 역할이다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다르게 이야기 하면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이들의 도움 없이는 분석가 자체적으로 데이터를 추출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처리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분석하기에는 많은 어려움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이 따른다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또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엔지니어가 구축한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환경에 분석가가 적응하지 못하면 분석 업무를 수행하는 데 문제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를 경험할 수 있다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</a:t>
            </a:r>
          </a:p>
          <a:p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이제 한 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IT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회사를 예시로 분석 환경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시스템에 대해 간단히 살펴보자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.</a:t>
            </a:r>
          </a:p>
          <a:p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ko-KR" altLang="en-US" sz="1200" b="1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1200" b="1" dirty="0" smtClean="0">
                <a:solidFill>
                  <a:srgbClr val="000000"/>
                </a:solidFill>
                <a:latin typeface="Malgun Gothic" charset="-127"/>
              </a:rPr>
              <a:t>Spark 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(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오픈 소스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Java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로만 다룰 수 있는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Hadoop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을 보다 분석 친화적으로 개선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(Scalar, Python, 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R, JAVA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API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제공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RDD, 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DataFrame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Dataset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등 다양하고 처리가 빠른 데이터셋 제공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RDD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를 이용할 경우 데이터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I/O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작업을 디스크가 아닌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RAM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이용 가능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Lazy execution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으로 보다 효율적인 작업이 가능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다양한 분석 라이브러리 사용 가능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(</a:t>
            </a:r>
            <a:r>
              <a:rPr lang="en-US" altLang="ko-KR" sz="1200" dirty="0" err="1" smtClean="0">
                <a:solidFill>
                  <a:srgbClr val="000000"/>
                </a:solidFill>
                <a:latin typeface="Malgun Gothic" charset="-127"/>
              </a:rPr>
              <a:t>mllibrary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등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)</a:t>
            </a:r>
          </a:p>
          <a:p>
            <a:pPr>
              <a:buFont typeface="Arial" charset="0"/>
              <a:buChar char="•"/>
            </a:pPr>
            <a:r>
              <a:rPr lang="ko-KR" altLang="en-US" sz="1200" b="1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1200" b="1" dirty="0" smtClean="0">
                <a:solidFill>
                  <a:srgbClr val="000000"/>
                </a:solidFill>
                <a:latin typeface="Malgun Gothic" charset="-127"/>
              </a:rPr>
              <a:t>Zeppelin 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(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오픈 소스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Rstudio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Jupyter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 Notebook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과 유사한 역할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코드를 저장하고 데이터를 시각화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간단한 시각화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대시보드 제공</a:t>
            </a:r>
          </a:p>
          <a:p>
            <a:pPr>
              <a:buFont typeface="Arial" charset="0"/>
              <a:buChar char="•"/>
            </a:pPr>
            <a:r>
              <a:rPr lang="ko-KR" altLang="en-US" sz="1200" b="1" dirty="0" smtClean="0">
                <a:solidFill>
                  <a:srgbClr val="000000"/>
                </a:solidFill>
                <a:latin typeface="Malgun Gothic" charset="-127"/>
              </a:rPr>
              <a:t> 분석 툴 </a:t>
            </a:r>
            <a:r>
              <a:rPr lang="en-US" altLang="ko-KR" sz="1200" b="1" dirty="0" smtClean="0">
                <a:solidFill>
                  <a:srgbClr val="000000"/>
                </a:solidFill>
                <a:latin typeface="Malgun Gothic" charset="-127"/>
              </a:rPr>
              <a:t>(</a:t>
            </a:r>
            <a:r>
              <a:rPr lang="ko-KR" altLang="en-US" sz="1200" b="1" dirty="0" smtClean="0">
                <a:solidFill>
                  <a:srgbClr val="000000"/>
                </a:solidFill>
                <a:latin typeface="Malgun Gothic" charset="-127"/>
              </a:rPr>
              <a:t>오픈</a:t>
            </a:r>
            <a:r>
              <a:rPr lang="en-US" altLang="ko-KR" sz="1200" b="1" dirty="0" smtClean="0">
                <a:solidFill>
                  <a:srgbClr val="000000"/>
                </a:solidFill>
                <a:latin typeface="Malgun Gothic" charset="-127"/>
              </a:rPr>
              <a:t>,</a:t>
            </a:r>
            <a:r>
              <a:rPr lang="ko-KR" altLang="en-US" sz="1200" b="1" dirty="0" smtClean="0">
                <a:solidFill>
                  <a:srgbClr val="000000"/>
                </a:solidFill>
                <a:latin typeface="Malgun Gothic" charset="-127"/>
              </a:rPr>
              <a:t> 상용</a:t>
            </a:r>
            <a:r>
              <a:rPr lang="en-US" altLang="ko-KR" sz="1200" b="1" dirty="0" smtClean="0">
                <a:solidFill>
                  <a:srgbClr val="000000"/>
                </a:solidFill>
                <a:latin typeface="Malgun Gothic" charset="-127"/>
              </a:rPr>
              <a:t>)</a:t>
            </a:r>
            <a:endParaRPr lang="ko-KR" altLang="en-US" sz="1200" b="1" dirty="0">
              <a:solidFill>
                <a:srgbClr val="000000"/>
              </a:solidFill>
              <a:latin typeface="Malgun Gothic" charset="-127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Python, R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엑셀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태블로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스팟파이어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스플렁크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Re:dash</a:t>
            </a:r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구글 애널리틱스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파이어베이스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SPSS, SAS, 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Matlab</a:t>
            </a:r>
            <a:endParaRPr lang="en-US" altLang="ko-KR" sz="1200" b="0" i="0" dirty="0">
              <a:solidFill>
                <a:srgbClr val="000000"/>
              </a:solidFill>
              <a:effectLst/>
              <a:latin typeface="Malgun Gothic" charset="-127"/>
            </a:endParaRPr>
          </a:p>
        </p:txBody>
      </p:sp>
      <p:pic>
        <p:nvPicPr>
          <p:cNvPr id="12290" name="Picture 2" descr="https://wikidocs.net/images/page/16563/tool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496" y="4192444"/>
            <a:ext cx="4905375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6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415637" y="581891"/>
            <a:ext cx="688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 smtClean="0"/>
              <a:t>01-4. </a:t>
            </a:r>
            <a:r>
              <a:rPr kumimoji="1" lang="ko-KR" altLang="en-US" sz="2000" b="1" dirty="0" smtClean="0"/>
              <a:t>소프트 역량</a:t>
            </a:r>
            <a:r>
              <a:rPr kumimoji="1" lang="en-US" altLang="ko-KR" sz="2000" b="1" dirty="0" smtClean="0"/>
              <a:t>(1)</a:t>
            </a:r>
            <a:r>
              <a:rPr lang="ko-KR" altLang="en-US" sz="2000" dirty="0"/>
              <a:t/>
            </a:r>
            <a:br>
              <a:rPr lang="ko-KR" altLang="en-US" sz="2000" dirty="0"/>
            </a:br>
            <a:endParaRPr lang="en-US" altLang="ko-KR" sz="2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203" y="3424445"/>
            <a:ext cx="3108133" cy="279268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94167" y="1438046"/>
            <a:ext cx="7738032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000000"/>
                </a:solidFill>
                <a:latin typeface="Malgun Gothic" charset="-127"/>
              </a:rPr>
              <a:t>문제 정의 역량</a:t>
            </a:r>
          </a:p>
          <a:p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분석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프로세스의 첫 단계는 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문제 정의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이다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이 단계에서 첫단추를 어떻게 맞추는가에 따라 프로젝트의 성패가 갈리는 경우가 많다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문제의 정의를 잘 하기 위해서는 특정 지식이나 스킬 보다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도메인 및 분석 경험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이 더 중요하게 요구된다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문제를 정의할 때 아래 나열된 항목을 고려하여 정의를 진행하는 것이 필요하다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</a:t>
            </a:r>
          </a:p>
          <a:p>
            <a:pPr>
              <a:buFont typeface="Arial" charset="0"/>
              <a:buChar char="•"/>
            </a:pPr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ko-KR" altLang="en-US" sz="1200" b="1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i="1" dirty="0" smtClean="0">
                <a:solidFill>
                  <a:srgbClr val="000000"/>
                </a:solidFill>
                <a:latin typeface="Malgun Gothic" charset="-127"/>
              </a:rPr>
              <a:t>충분한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시간을 </a:t>
            </a:r>
            <a:r>
              <a:rPr lang="ko-KR" altLang="en-US" sz="1200" i="1" dirty="0" smtClean="0">
                <a:solidFill>
                  <a:srgbClr val="000000"/>
                </a:solidFill>
                <a:latin typeface="Malgun Gothic" charset="-127"/>
              </a:rPr>
              <a:t>투자해</a:t>
            </a:r>
            <a:r>
              <a:rPr lang="en-US" altLang="ko-KR" sz="1200" i="1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i="1" dirty="0" smtClean="0">
                <a:solidFill>
                  <a:srgbClr val="000000"/>
                </a:solidFill>
                <a:latin typeface="Malgun Gothic" charset="-127"/>
              </a:rPr>
              <a:t>적극적으로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유관자와 논의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협의</a:t>
            </a:r>
          </a:p>
          <a:p>
            <a:pPr>
              <a:buFont typeface="Arial" charset="0"/>
              <a:buChar char="•"/>
            </a:pPr>
            <a:r>
              <a:rPr lang="ko-KR" altLang="en-US" sz="1200" i="1" dirty="0" smtClean="0">
                <a:solidFill>
                  <a:srgbClr val="000000"/>
                </a:solidFill>
                <a:latin typeface="Malgun Gothic" charset="-127"/>
              </a:rPr>
              <a:t> 변경사항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여부에 대해 지속적인 </a:t>
            </a:r>
            <a:r>
              <a:rPr lang="ko-KR" altLang="en-US" sz="1200" i="1" dirty="0" smtClean="0">
                <a:solidFill>
                  <a:srgbClr val="000000"/>
                </a:solidFill>
                <a:latin typeface="Malgun Gothic" charset="-127"/>
              </a:rPr>
              <a:t>공유하고 받기</a:t>
            </a:r>
            <a:endParaRPr lang="ko-KR" altLang="en-US" sz="1200" i="1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ko-KR" altLang="en-US" sz="1200" i="1" dirty="0" smtClean="0">
                <a:solidFill>
                  <a:srgbClr val="000000"/>
                </a:solidFill>
                <a:latin typeface="Malgun Gothic" charset="-127"/>
              </a:rPr>
              <a:t> 많은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질문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대답을 통해 요구사항 </a:t>
            </a:r>
            <a:r>
              <a:rPr lang="ko-KR" altLang="en-US" sz="1200" i="1" dirty="0" smtClean="0">
                <a:solidFill>
                  <a:srgbClr val="000000"/>
                </a:solidFill>
                <a:latin typeface="Malgun Gothic" charset="-127"/>
              </a:rPr>
              <a:t>명확화 </a:t>
            </a:r>
            <a:r>
              <a:rPr lang="en-US" altLang="ko-KR" sz="1200" i="1" dirty="0" smtClean="0">
                <a:solidFill>
                  <a:srgbClr val="000000"/>
                </a:solidFill>
                <a:latin typeface="Malgun Gothic" charset="-127"/>
              </a:rPr>
              <a:t>&amp;</a:t>
            </a:r>
            <a:r>
              <a:rPr lang="ko-KR" altLang="en-US" sz="1200" i="1" dirty="0" smtClean="0">
                <a:solidFill>
                  <a:srgbClr val="000000"/>
                </a:solidFill>
                <a:latin typeface="Malgun Gothic" charset="-127"/>
              </a:rPr>
              <a:t> 수식화 </a:t>
            </a:r>
            <a:r>
              <a:rPr lang="en-US" altLang="ko-KR" sz="1200" i="1" dirty="0" smtClean="0">
                <a:solidFill>
                  <a:srgbClr val="000000"/>
                </a:solidFill>
                <a:latin typeface="Malgun Gothic" charset="-127"/>
              </a:rPr>
              <a:t>&amp;</a:t>
            </a:r>
            <a:r>
              <a:rPr lang="ko-KR" altLang="en-US" sz="1200" i="1" dirty="0" smtClean="0">
                <a:solidFill>
                  <a:srgbClr val="000000"/>
                </a:solidFill>
                <a:latin typeface="Malgun Gothic" charset="-127"/>
              </a:rPr>
              <a:t> 용어 정의</a:t>
            </a:r>
            <a:endParaRPr lang="ko-KR" altLang="en-US" sz="1200" i="1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ko-KR" altLang="en-US" sz="1200" i="1" dirty="0" smtClean="0">
                <a:solidFill>
                  <a:srgbClr val="000000"/>
                </a:solidFill>
                <a:latin typeface="Malgun Gothic" charset="-127"/>
              </a:rPr>
              <a:t> 문서화를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통한 기록</a:t>
            </a:r>
          </a:p>
          <a:p>
            <a:pPr>
              <a:buFont typeface="Arial" charset="0"/>
              <a:buChar char="•"/>
            </a:pPr>
            <a:r>
              <a:rPr lang="ko-KR" altLang="en-US" sz="1200" i="1" dirty="0" smtClean="0">
                <a:solidFill>
                  <a:srgbClr val="000000"/>
                </a:solidFill>
                <a:latin typeface="Malgun Gothic" charset="-127"/>
              </a:rPr>
              <a:t> 비즈니스에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미치는 영향력 고려하여 </a:t>
            </a:r>
            <a:r>
              <a:rPr lang="ko-KR" altLang="en-US" sz="1200" i="1" dirty="0" smtClean="0">
                <a:solidFill>
                  <a:srgbClr val="000000"/>
                </a:solidFill>
                <a:latin typeface="Malgun Gothic" charset="-127"/>
              </a:rPr>
              <a:t>우선순위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산정</a:t>
            </a:r>
          </a:p>
          <a:p>
            <a:pPr>
              <a:buFont typeface="Arial" charset="0"/>
              <a:buChar char="•"/>
            </a:pPr>
            <a:r>
              <a:rPr lang="ko-KR" altLang="en-US" sz="1200" i="1" dirty="0" smtClean="0">
                <a:solidFill>
                  <a:srgbClr val="000000"/>
                </a:solidFill>
                <a:latin typeface="Malgun Gothic" charset="-127"/>
              </a:rPr>
              <a:t> 지표의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타당성과 신뢰성 </a:t>
            </a:r>
            <a:r>
              <a:rPr lang="ko-KR" altLang="en-US" sz="1200" i="1" dirty="0" smtClean="0">
                <a:solidFill>
                  <a:srgbClr val="000000"/>
                </a:solidFill>
                <a:latin typeface="Malgun Gothic" charset="-127"/>
              </a:rPr>
              <a:t>확보</a:t>
            </a:r>
            <a:endParaRPr lang="en-US" altLang="ko-KR" sz="1200" i="1" dirty="0" smtClean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endParaRPr lang="ko-KR" altLang="en-US" sz="1200" dirty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데이터 분석을 진행할 때 분석가는 많은 유혹을 느낀다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시간을 더 투자해서 주제에 대해 깊게 들어가보고 싶고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여러 방법론을 적용하면서 모델의 성능을 높이거나 풍부한 결과를 내고자 하는 생각을 가지게 된다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그러나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현실적인 시간 제한으로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적당한 깊이에서 분석을 중단하고 공유하는 것이 현명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하다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적당한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깊이에 대한 판단은 상황과 경험에 따라 매우 다양할 수 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있다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</a:t>
            </a:r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또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분석을 진행하다 보면 목적성을 상실하고 분석 행위 자체에 의미를 두는 경우도 있다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이때 주요한 나침반의 역할을 하는 것이 초기에 정의한 분석 목적이다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문서화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등을 통해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분석 진행중 상시로 확인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하면서 배가 산으로 가는 일을 방지하는 것이 중요하다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예를 들면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코드를 쓰는 편집기에 목적을 간단히 기입하는 것도 유용한 방법이다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</a:t>
            </a:r>
            <a:endParaRPr lang="en-US" altLang="ko-KR" sz="1200" b="0" i="0" dirty="0">
              <a:solidFill>
                <a:srgbClr val="000000"/>
              </a:solidFill>
              <a:effectLst/>
              <a:latin typeface="Malgun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03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415637" y="581891"/>
            <a:ext cx="688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 smtClean="0"/>
              <a:t>01-4. </a:t>
            </a:r>
            <a:r>
              <a:rPr kumimoji="1" lang="ko-KR" altLang="en-US" sz="2000" b="1" dirty="0" smtClean="0"/>
              <a:t>소프트 역량</a:t>
            </a:r>
            <a:r>
              <a:rPr kumimoji="1" lang="en-US" altLang="ko-KR" sz="2000" b="1" dirty="0" smtClean="0"/>
              <a:t>(2)</a:t>
            </a:r>
            <a:r>
              <a:rPr lang="ko-KR" altLang="en-US" sz="2000" dirty="0"/>
              <a:t/>
            </a:r>
            <a:br>
              <a:rPr lang="ko-KR" altLang="en-US" sz="2000" dirty="0"/>
            </a:br>
            <a:endParaRPr lang="en-US" altLang="ko-KR" sz="2000" b="1" dirty="0"/>
          </a:p>
        </p:txBody>
      </p:sp>
      <p:sp>
        <p:nvSpPr>
          <p:cNvPr id="4" name="직사각형 3"/>
          <p:cNvSpPr/>
          <p:nvPr/>
        </p:nvSpPr>
        <p:spPr>
          <a:xfrm>
            <a:off x="721489" y="1397145"/>
            <a:ext cx="948738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000000"/>
                </a:solidFill>
                <a:latin typeface="Malgun Gothic" charset="-127"/>
              </a:rPr>
              <a:t>프레임 설정 역량</a:t>
            </a:r>
          </a:p>
          <a:p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데이터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분석 프로젝트를 시작할 때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(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내용이 비어 있는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)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틀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프레임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을 짜고 추후에 데이터 분석을 통해 내용을 채워 넣는 방식으로 진행하는 것이 효율적이다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이는 잘못된 방향으로 혹은 너무 큰 범위로 분석이 진행되는 것으로 예방해준다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b="1" dirty="0" smtClean="0">
                <a:solidFill>
                  <a:srgbClr val="000000"/>
                </a:solidFill>
                <a:latin typeface="Malgun Gothic" charset="-127"/>
              </a:rPr>
              <a:t>데이터를 큰 강물이라고 생각하고</a:t>
            </a:r>
            <a:r>
              <a:rPr lang="en-US" altLang="ko-KR" sz="1200" b="1" dirty="0" smtClean="0">
                <a:solidFill>
                  <a:srgbClr val="000000"/>
                </a:solidFill>
                <a:latin typeface="Malgun Gothic" charset="-127"/>
              </a:rPr>
              <a:t>,</a:t>
            </a:r>
            <a:r>
              <a:rPr lang="ko-KR" altLang="en-US" sz="1200" b="1" dirty="0" smtClean="0">
                <a:solidFill>
                  <a:srgbClr val="000000"/>
                </a:solidFill>
                <a:latin typeface="Malgun Gothic" charset="-127"/>
              </a:rPr>
              <a:t> 틀</a:t>
            </a:r>
            <a:r>
              <a:rPr lang="en-US" altLang="ko-KR" sz="1200" b="1" dirty="0" smtClean="0">
                <a:solidFill>
                  <a:srgbClr val="000000"/>
                </a:solidFill>
                <a:latin typeface="Malgun Gothic" charset="-127"/>
              </a:rPr>
              <a:t>(</a:t>
            </a:r>
            <a:r>
              <a:rPr lang="ko-KR" altLang="en-US" sz="1200" b="1" dirty="0" smtClean="0">
                <a:solidFill>
                  <a:srgbClr val="000000"/>
                </a:solidFill>
                <a:latin typeface="Malgun Gothic" charset="-127"/>
              </a:rPr>
              <a:t>프레임</a:t>
            </a:r>
            <a:r>
              <a:rPr lang="en-US" altLang="ko-KR" sz="1200" b="1" dirty="0" smtClean="0">
                <a:solidFill>
                  <a:srgbClr val="000000"/>
                </a:solidFill>
                <a:latin typeface="Malgun Gothic" charset="-127"/>
              </a:rPr>
              <a:t>,</a:t>
            </a:r>
            <a:r>
              <a:rPr lang="ko-KR" altLang="en-US" sz="1200" b="1" dirty="0" smtClean="0">
                <a:solidFill>
                  <a:srgbClr val="000000"/>
                </a:solidFill>
                <a:latin typeface="Malgun Gothic" charset="-127"/>
              </a:rPr>
              <a:t> 함수</a:t>
            </a:r>
            <a:r>
              <a:rPr lang="en-US" altLang="ko-KR" sz="1200" b="1" dirty="0" smtClean="0">
                <a:solidFill>
                  <a:srgbClr val="000000"/>
                </a:solidFill>
                <a:latin typeface="Malgun Gothic" charset="-127"/>
              </a:rPr>
              <a:t>)</a:t>
            </a:r>
            <a:r>
              <a:rPr lang="ko-KR" altLang="en-US" sz="1200" b="1" dirty="0" smtClean="0">
                <a:solidFill>
                  <a:srgbClr val="000000"/>
                </a:solidFill>
                <a:latin typeface="Malgun Gothic" charset="-127"/>
              </a:rPr>
              <a:t>을 통해 물길을 만들어 목적지에 도착하게 하는 것이 분석 과정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이라 할수 있다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.</a:t>
            </a:r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더불어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예상 내용을 미리 추측하고 각 결과에 따른 대응 방안을 미리 예상해두면 예상하지 못한 결과에 대해 당황하지 않고 적절한 인사이트를 도출할 수 있다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프레임을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설정할 때 아래 원칙을 고려하면 도움이 된다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</a:t>
            </a:r>
          </a:p>
          <a:p>
            <a:pPr>
              <a:buFont typeface="Arial" charset="0"/>
              <a:buChar char="•"/>
            </a:pPr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i="1" dirty="0" smtClean="0">
                <a:solidFill>
                  <a:srgbClr val="000000"/>
                </a:solidFill>
                <a:latin typeface="Malgun Gothic" charset="-127"/>
              </a:rPr>
              <a:t>문제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해결에 도달하기 위한 세부적인 주제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질문 선정</a:t>
            </a:r>
          </a:p>
          <a:p>
            <a:pPr>
              <a:buFont typeface="Arial" charset="0"/>
              <a:buChar char="•"/>
            </a:pPr>
            <a:r>
              <a:rPr lang="ko-KR" altLang="en-US" sz="1200" i="1" dirty="0" smtClean="0">
                <a:solidFill>
                  <a:srgbClr val="000000"/>
                </a:solidFill>
                <a:latin typeface="Malgun Gothic" charset="-127"/>
              </a:rPr>
              <a:t> 세부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주제별 필요 데이터 및 분석 방법론 정리</a:t>
            </a:r>
          </a:p>
          <a:p>
            <a:pPr>
              <a:buFont typeface="Arial" charset="0"/>
              <a:buChar char="•"/>
            </a:pPr>
            <a:r>
              <a:rPr lang="ko-KR" altLang="en-US" sz="1200" i="1" dirty="0" smtClean="0">
                <a:solidFill>
                  <a:srgbClr val="000000"/>
                </a:solidFill>
                <a:latin typeface="Malgun Gothic" charset="-127"/>
              </a:rPr>
              <a:t> 예상 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Output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및 일정 산출</a:t>
            </a:r>
          </a:p>
          <a:p>
            <a:pPr>
              <a:buFont typeface="Arial" charset="0"/>
              <a:buChar char="•"/>
            </a:pPr>
            <a:r>
              <a:rPr lang="ko-KR" altLang="en-US" sz="1200" i="1" dirty="0" smtClean="0">
                <a:solidFill>
                  <a:srgbClr val="000000"/>
                </a:solidFill>
                <a:latin typeface="Malgun Gothic" charset="-127"/>
              </a:rPr>
              <a:t> 유관자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혹은 유관팀 정리</a:t>
            </a:r>
            <a:endParaRPr lang="ko-KR" altLang="en-US" sz="1200" i="1" dirty="0">
              <a:solidFill>
                <a:srgbClr val="000000"/>
              </a:solidFill>
              <a:effectLst/>
              <a:latin typeface="Malgun Gothic" charset="-127"/>
            </a:endParaRPr>
          </a:p>
        </p:txBody>
      </p:sp>
      <p:pic>
        <p:nvPicPr>
          <p:cNvPr id="5" name="Picture 2" descr="https://wikidocs.net/images/page/16561/framewor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732" y="3069162"/>
            <a:ext cx="57531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142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415637" y="581891"/>
            <a:ext cx="688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 smtClean="0"/>
              <a:t>01-4. </a:t>
            </a:r>
            <a:r>
              <a:rPr kumimoji="1" lang="ko-KR" altLang="en-US" sz="2000" b="1" dirty="0" smtClean="0"/>
              <a:t>소프트 역량</a:t>
            </a:r>
            <a:r>
              <a:rPr kumimoji="1" lang="en-US" altLang="ko-KR" sz="2000" b="1" dirty="0" smtClean="0"/>
              <a:t>(3)</a:t>
            </a:r>
            <a:r>
              <a:rPr lang="ko-KR" altLang="en-US" sz="2000" dirty="0"/>
              <a:t/>
            </a:r>
            <a:br>
              <a:rPr lang="ko-KR" altLang="en-US" sz="2000" dirty="0"/>
            </a:br>
            <a:endParaRPr lang="en-US" altLang="ko-KR" sz="2000" b="1" dirty="0"/>
          </a:p>
        </p:txBody>
      </p:sp>
      <p:sp>
        <p:nvSpPr>
          <p:cNvPr id="4" name="직사각형 3"/>
          <p:cNvSpPr/>
          <p:nvPr/>
        </p:nvSpPr>
        <p:spPr>
          <a:xfrm>
            <a:off x="906684" y="1494901"/>
            <a:ext cx="10297610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000000"/>
                </a:solidFill>
                <a:latin typeface="Malgun Gothic" charset="-127"/>
              </a:rPr>
              <a:t>태도 및 커뮤니케이션 역량</a:t>
            </a:r>
          </a:p>
          <a:p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대부분의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데이터 분석 프로젝트는 분석가와 엔지니어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유관자가 협업하며 진행한다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분석가는 데이터 탐색 및 모델링 등 상황에 맞는 방법론을 통해 결과를 도출하는 역할을 맡을 뿐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실제 행동이나 변화를 일으키는 주체는 아니다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주로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유관자가 결과를 수용해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기존의 행동을 변화시키는 경우가 많으므로 설득이나 이해가 되지 않는다면 유관자의 행동을 변화시킬 수 없을 뿐 아니라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프로젝트가 성공적이라고 판단하기 어렵다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따라서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누군가를 설득하고 이해시키는 작업은 분석가의 중요한 업무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중 하나이다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</a:t>
            </a:r>
          </a:p>
          <a:p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상대방을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설득하는 데 중요한 부분은 바로 분석가의 태도와 커뮤니케이션 방식이다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이는 분석가에게 뿐만 아니라 모든 전문가에게 요구되는 기본적인 자질이다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분석가의 태도는 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기본적으로 데이터를 끈기 있고 집요하게 파고 들며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분석하고 이해하고 원인을 추론하며 대안을 생각해내는 태도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가 요구된다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그리고 결과를 누구나 이해하기 쉽게 전달하고 때로는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스토리텔링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 등을 통해 설득하고자 하는 노력이 필요하다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.</a:t>
            </a:r>
          </a:p>
          <a:p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i="1" dirty="0" smtClean="0">
                <a:solidFill>
                  <a:srgbClr val="000000"/>
                </a:solidFill>
                <a:latin typeface="Malgun Gothic" charset="-127"/>
              </a:rPr>
              <a:t>경청하고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문제를 이해하고 해결하고자 하는 높은 의지</a:t>
            </a:r>
          </a:p>
          <a:p>
            <a:pPr>
              <a:buFont typeface="Arial" charset="0"/>
              <a:buChar char="•"/>
            </a:pPr>
            <a:r>
              <a:rPr lang="ko-KR" altLang="en-US" sz="1200" i="1" dirty="0" smtClean="0">
                <a:solidFill>
                  <a:srgbClr val="000000"/>
                </a:solidFill>
                <a:latin typeface="Malgun Gothic" charset="-127"/>
              </a:rPr>
              <a:t> 객관적이고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사실에 근거한 결과 도출 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(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도덕성과 정직성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)</a:t>
            </a:r>
          </a:p>
          <a:p>
            <a:pPr>
              <a:buFont typeface="Arial" charset="0"/>
              <a:buChar char="•"/>
            </a:pPr>
            <a:r>
              <a:rPr lang="ko-KR" altLang="en-US" sz="1200" i="1" dirty="0" smtClean="0">
                <a:solidFill>
                  <a:srgbClr val="000000"/>
                </a:solidFill>
                <a:latin typeface="Malgun Gothic" charset="-127"/>
              </a:rPr>
              <a:t> 끊임없이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새로운 것을 학습하고 즐겁게 배우는 태도</a:t>
            </a:r>
          </a:p>
          <a:p>
            <a:pPr>
              <a:buFont typeface="Arial" charset="0"/>
              <a:buChar char="•"/>
            </a:pPr>
            <a:r>
              <a:rPr lang="ko-KR" altLang="en-US" sz="1200" i="1" dirty="0" smtClean="0">
                <a:solidFill>
                  <a:srgbClr val="000000"/>
                </a:solidFill>
                <a:latin typeface="Malgun Gothic" charset="-127"/>
              </a:rPr>
              <a:t> 논리적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사고 및 프로페셔널리즘</a:t>
            </a:r>
          </a:p>
          <a:p>
            <a:pPr>
              <a:buFont typeface="Arial" charset="0"/>
              <a:buChar char="•"/>
            </a:pPr>
            <a:r>
              <a:rPr lang="ko-KR" altLang="en-US" sz="1200" i="1" dirty="0" smtClean="0">
                <a:solidFill>
                  <a:srgbClr val="000000"/>
                </a:solidFill>
                <a:latin typeface="Malgun Gothic" charset="-127"/>
              </a:rPr>
              <a:t> 적극적이고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빠른 피드백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응대</a:t>
            </a:r>
          </a:p>
          <a:p>
            <a:pPr>
              <a:buFont typeface="Arial" charset="0"/>
              <a:buChar char="•"/>
            </a:pPr>
            <a:r>
              <a:rPr lang="ko-KR" altLang="en-US" sz="1200" i="1" dirty="0" smtClean="0">
                <a:solidFill>
                  <a:srgbClr val="000000"/>
                </a:solidFill>
                <a:latin typeface="Malgun Gothic" charset="-127"/>
              </a:rPr>
              <a:t> 명확하고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직관적인 결과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메시지 전달 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(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두괄식 문장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간결하게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)</a:t>
            </a:r>
          </a:p>
          <a:p>
            <a:pPr>
              <a:buFont typeface="Arial" charset="0"/>
              <a:buChar char="•"/>
            </a:pPr>
            <a:r>
              <a:rPr lang="ko-KR" altLang="en-US" sz="1200" i="1" dirty="0" smtClean="0">
                <a:solidFill>
                  <a:srgbClr val="000000"/>
                </a:solidFill>
                <a:latin typeface="Malgun Gothic" charset="-127"/>
              </a:rPr>
              <a:t> 호기심</a:t>
            </a:r>
            <a:endParaRPr lang="ko-KR" altLang="en-US" sz="1200" i="1" dirty="0">
              <a:solidFill>
                <a:srgbClr val="000000"/>
              </a:solidFill>
              <a:effectLst/>
              <a:latin typeface="Malgun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620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415637" y="581891"/>
            <a:ext cx="688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 smtClean="0"/>
              <a:t>01-4. </a:t>
            </a:r>
            <a:r>
              <a:rPr kumimoji="1" lang="ko-KR" altLang="en-US" sz="2000" b="1" dirty="0" smtClean="0"/>
              <a:t>소프트 역량</a:t>
            </a:r>
            <a:r>
              <a:rPr kumimoji="1" lang="en-US" altLang="ko-KR" sz="2000" b="1" dirty="0" smtClean="0"/>
              <a:t>(4)</a:t>
            </a:r>
            <a:r>
              <a:rPr lang="ko-KR" altLang="en-US" sz="2000" dirty="0"/>
              <a:t/>
            </a:r>
            <a:br>
              <a:rPr lang="ko-KR" altLang="en-US" sz="2000" dirty="0"/>
            </a:br>
            <a:endParaRPr lang="en-US" altLang="ko-KR" sz="2000" b="1" dirty="0"/>
          </a:p>
        </p:txBody>
      </p:sp>
      <p:sp>
        <p:nvSpPr>
          <p:cNvPr id="4" name="직사각형 3"/>
          <p:cNvSpPr/>
          <p:nvPr/>
        </p:nvSpPr>
        <p:spPr>
          <a:xfrm>
            <a:off x="926039" y="1503169"/>
            <a:ext cx="10482805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000000"/>
                </a:solidFill>
                <a:latin typeface="Malgun Gothic" charset="-127"/>
              </a:rPr>
              <a:t>마치며</a:t>
            </a:r>
          </a:p>
          <a:p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이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장에서는 분석 실무에서의 주요 주제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프로세스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팀구성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분석환경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소프트역량에 대해 간략히 살펴보았다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주요 핵심은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분석가가 개인의 스킬이나 지식에만 몰두하는 것이 아니라 분석가를 둘러싸고 있는 외부 환경과 임무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협업 방식과 과정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그리고 이를 보다 윤활하게 해줄 소프트 역량의 중요성을 깨닫는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것이다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분석가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자체적으로 진행할 수 있는 프로젝트는 거의 없다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따라서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항상 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겸손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경청하고 새로 배우며 나무 보다는 숲을 넓게 볼 수 있는 분석가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가 되는 것이 중요하다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아래의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질문에 간단히 토의하고 이 장을 마치고자 한다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.</a:t>
            </a:r>
          </a:p>
          <a:p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분석가에게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정직성과 신뢰성은 중요한가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?</a:t>
            </a:r>
          </a:p>
          <a:p>
            <a:pPr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분석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과정에서 시간과 결과 간의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trade-off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는 어떻게 다루어야 하는가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?</a:t>
            </a:r>
          </a:p>
          <a:p>
            <a:pPr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기본적인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분석 방법론 보다 고급 분석 방법론이 더 좋은 것인가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?</a:t>
            </a:r>
          </a:p>
          <a:p>
            <a:pPr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올바른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질문과 사고를 하려면 어떠한 노력을 해야하는가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?</a:t>
            </a:r>
          </a:p>
          <a:p>
            <a:pPr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예상하지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못한 결과가 나온다면 어떻게 대처해야하는가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?</a:t>
            </a:r>
          </a:p>
          <a:p>
            <a:pPr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상대의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이해력이 매우 부족하다면 어떻게 해야하는가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?</a:t>
            </a:r>
          </a:p>
          <a:p>
            <a:pPr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분석가에게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요구되는 가장 중요한 자질은 무엇인가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?</a:t>
            </a:r>
          </a:p>
          <a:p>
            <a:pPr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분석가에게 상상력과 직관은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중요한가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?</a:t>
            </a:r>
          </a:p>
          <a:p>
            <a:r>
              <a:rPr lang="ko-KR" altLang="en-US" sz="1200" dirty="0"/>
              <a:t/>
            </a:r>
            <a:br>
              <a:rPr lang="ko-KR" altLang="en-US" sz="1200" dirty="0"/>
            </a:b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066" y="3901527"/>
            <a:ext cx="2945293" cy="216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3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 smtClean="0">
                <a:solidFill>
                  <a:schemeClr val="bg1"/>
                </a:solidFill>
              </a:rPr>
              <a:t>1</a:t>
            </a:r>
            <a:r>
              <a:rPr kumimoji="1" lang="ko-KR" altLang="en-US" dirty="0" smtClean="0">
                <a:solidFill>
                  <a:schemeClr val="bg1"/>
                </a:solidFill>
              </a:rPr>
              <a:t>주차</a:t>
            </a:r>
            <a:r>
              <a:rPr kumimoji="1" lang="en-US" altLang="ko-KR" dirty="0">
                <a:solidFill>
                  <a:schemeClr val="bg1"/>
                </a:solidFill>
              </a:rPr>
              <a:t/>
            </a:r>
            <a:br>
              <a:rPr kumimoji="1" lang="en-US" altLang="ko-KR" dirty="0">
                <a:solidFill>
                  <a:schemeClr val="bg1"/>
                </a:solidFill>
              </a:rPr>
            </a:br>
            <a:r>
              <a:rPr kumimoji="1" lang="ko-KR" altLang="en-US" dirty="0" smtClean="0">
                <a:solidFill>
                  <a:schemeClr val="bg1"/>
                </a:solidFill>
              </a:rPr>
              <a:t>분석 실무 이해 </a:t>
            </a:r>
            <a:r>
              <a:rPr kumimoji="1" lang="en-US" altLang="ko-KR" dirty="0" smtClean="0">
                <a:solidFill>
                  <a:schemeClr val="bg1"/>
                </a:solidFill>
              </a:rPr>
              <a:t>p2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21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 smtClean="0"/>
              <a:t>02. </a:t>
            </a:r>
            <a:r>
              <a:rPr lang="ko-KR" altLang="en-US" sz="2000" b="1" dirty="0"/>
              <a:t>분석 실무에 대한 이해 </a:t>
            </a:r>
            <a:r>
              <a:rPr lang="en-US" altLang="ko-KR" sz="2000" b="1" dirty="0"/>
              <a:t>Part </a:t>
            </a:r>
            <a:r>
              <a:rPr lang="en-US" altLang="ko-KR" sz="2000" b="1" dirty="0" smtClean="0"/>
              <a:t>2</a:t>
            </a:r>
            <a:endParaRPr lang="en-US" altLang="ko-KR" sz="2000" b="1" dirty="0"/>
          </a:p>
        </p:txBody>
      </p:sp>
      <p:sp>
        <p:nvSpPr>
          <p:cNvPr id="2" name="직사각형 1"/>
          <p:cNvSpPr/>
          <p:nvPr/>
        </p:nvSpPr>
        <p:spPr>
          <a:xfrm>
            <a:off x="888787" y="1497817"/>
            <a:ext cx="944623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smtClean="0">
                <a:solidFill>
                  <a:srgbClr val="000000"/>
                </a:solidFill>
                <a:latin typeface="Malgun Gothic" charset="-127"/>
              </a:rPr>
              <a:t>목적</a:t>
            </a:r>
            <a:endParaRPr lang="en-US" altLang="ko-KR" sz="1600" b="1" dirty="0" smtClean="0">
              <a:solidFill>
                <a:srgbClr val="000000"/>
              </a:solidFill>
              <a:latin typeface="Malgun Gothic" charset="-127"/>
            </a:endParaRPr>
          </a:p>
          <a:p>
            <a:endParaRPr lang="ko-KR" altLang="en-US" sz="1600" b="1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분석가를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둘러싼 시스템적 환경 및 툴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필수 개념에 대해 학습한다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주요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데이터 형태인 로그 데이터를 설계하는 방법에 대해 이해한다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JSON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형태의 로그 데이터를 파싱하는 작업과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SQL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를 통해 추출 및 간단한 전처리 실습을 진행한다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</a:t>
            </a:r>
          </a:p>
          <a:p>
            <a:endParaRPr lang="en-US" altLang="ko-KR" sz="1200" b="1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600" b="1" dirty="0" smtClean="0">
                <a:solidFill>
                  <a:srgbClr val="000000"/>
                </a:solidFill>
                <a:latin typeface="Malgun Gothic" charset="-127"/>
              </a:rPr>
              <a:t>목차</a:t>
            </a:r>
            <a:endParaRPr lang="ko-KR" altLang="en-US" sz="1600" b="1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Apache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Spark &amp; Modules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소개</a:t>
            </a:r>
          </a:p>
          <a:p>
            <a:pPr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AWS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소개</a:t>
            </a:r>
          </a:p>
          <a:p>
            <a:pPr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클라이언트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로그 설계 사례</a:t>
            </a:r>
          </a:p>
          <a:p>
            <a:pPr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JSON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및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Text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형태의 로그 데이터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Parsing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실습</a:t>
            </a:r>
          </a:p>
          <a:p>
            <a:pPr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SQL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및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Pandas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를 통한 추출 및 전처리 실습</a:t>
            </a:r>
            <a:endParaRPr lang="ko-KR" altLang="en-US" sz="1200" b="0" i="0" dirty="0">
              <a:solidFill>
                <a:srgbClr val="000000"/>
              </a:solidFill>
              <a:effectLst/>
              <a:latin typeface="Malgun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441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 smtClean="0"/>
              <a:t>02-1. </a:t>
            </a:r>
            <a:r>
              <a:rPr lang="en-US" altLang="ko-KR" sz="2000" b="1" dirty="0"/>
              <a:t>Spark &amp; </a:t>
            </a:r>
            <a:r>
              <a:rPr lang="ko-KR" altLang="en-US" sz="2000" b="1" dirty="0"/>
              <a:t>주요 </a:t>
            </a:r>
            <a:r>
              <a:rPr lang="en-US" altLang="ko-KR" sz="2000" b="1" dirty="0"/>
              <a:t>Modules </a:t>
            </a:r>
            <a:r>
              <a:rPr lang="ko-KR" altLang="en-US" sz="2000" b="1" dirty="0" smtClean="0"/>
              <a:t>소개</a:t>
            </a:r>
            <a:r>
              <a:rPr lang="en-US" altLang="ko-KR" sz="2000" b="1" dirty="0" smtClean="0"/>
              <a:t>(1)</a:t>
            </a:r>
            <a:endParaRPr lang="ko-KR" altLang="en-US" sz="2000" b="1" dirty="0"/>
          </a:p>
        </p:txBody>
      </p:sp>
      <p:sp>
        <p:nvSpPr>
          <p:cNvPr id="4" name="직사각형 3"/>
          <p:cNvSpPr/>
          <p:nvPr/>
        </p:nvSpPr>
        <p:spPr>
          <a:xfrm>
            <a:off x="815173" y="1390353"/>
            <a:ext cx="9274758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000000"/>
                </a:solidFill>
                <a:latin typeface="Malgun Gothic" charset="-127"/>
              </a:rPr>
              <a:t>데이터 분석 환경</a:t>
            </a:r>
          </a:p>
          <a:p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분석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환경은 주로 엔지니어 및 회사 고유의 상황에 따라 결정된다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분석가는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환경적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구조적 특성과 제한점 등 여러 사항을 고려하여 분석을 진행한다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특히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데이터 수집 과정을 분석 목적에 맞게 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최적화하는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등의 목적을 위해 분석가가 환경 및 구조에 관여하기도 한다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물론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분석가가 주도적으로 처음부터 환경을 설정하고 구조를 쌓아올라가는 경우도 있지만 이는 일반적인 상황이라고 보기 어렵다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</a:t>
            </a:r>
          </a:p>
          <a:p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분석가가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좋은 성과를 내기 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위해서는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 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/>
            </a:r>
            <a:b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</a:b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분석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환경을 잘 이해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활용하고 때로는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분석 관점에 맞게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)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개선점을 엔지니어에게 전달하는 등 역할이 필요하다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</a:p>
          <a:p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따라서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실무는 엔지니어가 진행하더라도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)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환경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시스템적 요소에 대한 이해와 지속적인 관여 역시 분석가의 역할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이기도 하다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</a:t>
            </a:r>
            <a:endParaRPr lang="en-US" altLang="ko-KR" sz="1200" b="0" i="0" dirty="0">
              <a:solidFill>
                <a:srgbClr val="000000"/>
              </a:solidFill>
              <a:effectLst/>
              <a:latin typeface="Malgun Gothic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452" y="3940646"/>
            <a:ext cx="2857169" cy="266570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781096" y="6195110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 smtClean="0"/>
              <a:t>Source: </a:t>
            </a:r>
            <a:r>
              <a:rPr lang="ko-KR" altLang="en-US" sz="900" dirty="0" smtClean="0">
                <a:hlinkClick r:id="rId3"/>
              </a:rPr>
              <a:t>https</a:t>
            </a:r>
            <a:r>
              <a:rPr lang="ko-KR" altLang="en-US" sz="900" dirty="0">
                <a:hlinkClick r:id="rId3"/>
              </a:rPr>
              <a:t>://</a:t>
            </a:r>
            <a:r>
              <a:rPr lang="ko-KR" altLang="en-US" sz="900" dirty="0" smtClean="0">
                <a:hlinkClick r:id="rId3"/>
              </a:rPr>
              <a:t>alexpetralia.com/posts/2017/6/8/hard-skills-for-modern-business-analyst</a:t>
            </a:r>
            <a:endParaRPr lang="en-US" altLang="ko-KR" sz="900" dirty="0" smtClean="0"/>
          </a:p>
        </p:txBody>
      </p:sp>
    </p:spTree>
    <p:extLst>
      <p:ext uri="{BB962C8B-B14F-4D97-AF65-F5344CB8AC3E}">
        <p14:creationId xmlns:p14="http://schemas.microsoft.com/office/powerpoint/2010/main" val="148783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 smtClean="0"/>
              <a:t>00. Information</a:t>
            </a:r>
            <a:endParaRPr kumimoji="1" lang="ko-KR" altLang="en-US" sz="2000" b="1" dirty="0"/>
          </a:p>
        </p:txBody>
      </p:sp>
      <p:sp>
        <p:nvSpPr>
          <p:cNvPr id="3" name="직사각형 2"/>
          <p:cNvSpPr/>
          <p:nvPr/>
        </p:nvSpPr>
        <p:spPr>
          <a:xfrm>
            <a:off x="662940" y="1517779"/>
            <a:ext cx="8846820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000000"/>
                </a:solidFill>
                <a:latin typeface="Malgun Gothic" charset="-127"/>
              </a:rPr>
              <a:t>목적</a:t>
            </a:r>
          </a:p>
          <a:p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강의 시작 전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주요 목적 및 필요 사전 지식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전체 구성에 대한 설명을 제공한다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. </a:t>
            </a:r>
            <a:b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</a:b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큰 그림에서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학생들이 </a:t>
            </a:r>
            <a:r>
              <a:rPr lang="ko-KR" altLang="en-US" sz="1200" b="1" dirty="0" smtClean="0">
                <a:solidFill>
                  <a:srgbClr val="000000"/>
                </a:solidFill>
                <a:latin typeface="Malgun Gothic" charset="-127"/>
              </a:rPr>
              <a:t>강의의 목적을 이해하고 구조를 사전에 이해하는 데 목적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을 둔다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.</a:t>
            </a:r>
          </a:p>
          <a:p>
            <a:endParaRPr lang="en-US" altLang="ko-KR" sz="1200" b="1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600" b="1" dirty="0" smtClean="0">
                <a:solidFill>
                  <a:srgbClr val="000000"/>
                </a:solidFill>
                <a:latin typeface="Malgun Gothic" charset="-127"/>
              </a:rPr>
              <a:t>목차</a:t>
            </a:r>
          </a:p>
          <a:p>
            <a:pPr>
              <a:buFont typeface="Arial" charset="0"/>
              <a:buChar char="•"/>
            </a:pPr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강의 목적</a:t>
            </a:r>
          </a:p>
          <a:p>
            <a:pPr>
              <a:buFont typeface="Arial" charset="0"/>
              <a:buChar char="•"/>
            </a:pP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 Target Audience</a:t>
            </a:r>
          </a:p>
          <a:p>
            <a:pPr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목차</a:t>
            </a:r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2682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 smtClean="0"/>
              <a:t>02-1. </a:t>
            </a:r>
            <a:r>
              <a:rPr lang="en-US" altLang="ko-KR" sz="2000" b="1" dirty="0"/>
              <a:t>Spark &amp; </a:t>
            </a:r>
            <a:r>
              <a:rPr lang="ko-KR" altLang="en-US" sz="2000" b="1" dirty="0"/>
              <a:t>주요 </a:t>
            </a:r>
            <a:r>
              <a:rPr lang="en-US" altLang="ko-KR" sz="2000" b="1" dirty="0"/>
              <a:t>Modules </a:t>
            </a:r>
            <a:r>
              <a:rPr lang="ko-KR" altLang="en-US" sz="2000" b="1" dirty="0" smtClean="0"/>
              <a:t>소개</a:t>
            </a:r>
            <a:r>
              <a:rPr lang="en-US" altLang="ko-KR" sz="2000" b="1" dirty="0" smtClean="0"/>
              <a:t>(2)</a:t>
            </a:r>
            <a:endParaRPr lang="ko-KR" altLang="en-US" sz="2000" b="1" dirty="0"/>
          </a:p>
        </p:txBody>
      </p:sp>
      <p:sp>
        <p:nvSpPr>
          <p:cNvPr id="5" name="직사각형 4"/>
          <p:cNvSpPr/>
          <p:nvPr/>
        </p:nvSpPr>
        <p:spPr>
          <a:xfrm>
            <a:off x="895109" y="1376606"/>
            <a:ext cx="1032076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4183C4"/>
                </a:solidFill>
                <a:latin typeface="Malgun Gothic" charset="-127"/>
                <a:hlinkClick r:id="rId2"/>
              </a:rPr>
              <a:t>스파크</a:t>
            </a:r>
            <a:r>
              <a:rPr lang="ko-KR" altLang="en-US" sz="1600" b="1" dirty="0">
                <a:solidFill>
                  <a:srgbClr val="000000"/>
                </a:solidFill>
                <a:latin typeface="Malgun Gothic" charset="-127"/>
              </a:rPr>
              <a:t> </a:t>
            </a:r>
            <a:r>
              <a:rPr lang="ko-KR" altLang="en-US" sz="1600" b="1" dirty="0" smtClean="0">
                <a:solidFill>
                  <a:srgbClr val="000000"/>
                </a:solidFill>
                <a:latin typeface="Malgun Gothic" charset="-127"/>
              </a:rPr>
              <a:t>소개</a:t>
            </a:r>
            <a:endParaRPr lang="en-US" altLang="ko-KR" sz="1600" b="1" dirty="0" smtClean="0">
              <a:solidFill>
                <a:srgbClr val="000000"/>
              </a:solidFill>
              <a:latin typeface="Malgun Gothic" charset="-127"/>
            </a:endParaRPr>
          </a:p>
          <a:p>
            <a:endParaRPr lang="ko-KR" altLang="en-US" sz="1200" b="1" dirty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최근 비정형 데이터의 생성과 매우 큰 사이즈 등의 이슈로 기존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RDBS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에서 하둡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스파크를 도입하는 추세이다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비록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RDBS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만큼 즉각적 생성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수정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변경 등은 어렵지만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Spark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나 하둡을 이용할 경우 분산 저장 및 처리를 통해 빠른 분석 진행이 가능하다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최근에는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하둡 보다 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분석 친화적인 스파크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를 주로 사용해 분석하는 추세이다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 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스파크가 </a:t>
            </a:r>
            <a:r>
              <a:rPr lang="en-US" altLang="ko-KR" sz="1200" b="1" dirty="0" err="1">
                <a:solidFill>
                  <a:srgbClr val="000000"/>
                </a:solidFill>
                <a:latin typeface="Malgun Gothic" charset="-127"/>
              </a:rPr>
              <a:t>Pyspark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이나 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SparkR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같은 다양한 분석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API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를 제공하고 있기 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때문이다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참고로 하둡은 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Java, Spark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는 원래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스칼라 기반이다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.</a:t>
            </a:r>
            <a:endParaRPr lang="en-US" altLang="ko-KR" sz="1200" b="0" i="0" dirty="0">
              <a:solidFill>
                <a:srgbClr val="000000"/>
              </a:solidFill>
              <a:effectLst/>
              <a:latin typeface="Malgun Gothic" charset="-127"/>
            </a:endParaRPr>
          </a:p>
        </p:txBody>
      </p:sp>
      <p:pic>
        <p:nvPicPr>
          <p:cNvPr id="15362" name="Picture 2" descr="https://wikidocs.net/images/page/16565/spark_fram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09" y="3090440"/>
            <a:ext cx="4133850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066963" y="6433059"/>
            <a:ext cx="189507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Malgun Gothic" charset="-127"/>
              </a:rPr>
              <a:t>Source: </a:t>
            </a:r>
            <a:r>
              <a:rPr lang="en-US" altLang="ko-KR" sz="900" dirty="0">
                <a:solidFill>
                  <a:srgbClr val="4183C4"/>
                </a:solidFill>
                <a:latin typeface="Malgun Gothic" charset="-127"/>
                <a:hlinkClick r:id="rId4"/>
              </a:rPr>
              <a:t>Nimisha Sharath Sharma</a:t>
            </a:r>
            <a:endParaRPr lang="ko-KR" altLang="en-US" sz="900" dirty="0"/>
          </a:p>
        </p:txBody>
      </p:sp>
      <p:sp>
        <p:nvSpPr>
          <p:cNvPr id="7" name="직사각형 6"/>
          <p:cNvSpPr/>
          <p:nvPr/>
        </p:nvSpPr>
        <p:spPr>
          <a:xfrm>
            <a:off x="6055489" y="3783025"/>
            <a:ext cx="33175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altLang="ko-KR" sz="1200" b="1" dirty="0" smtClean="0">
                <a:solidFill>
                  <a:srgbClr val="000000"/>
                </a:solidFill>
                <a:latin typeface="Malgun Gothic" charset="-127"/>
              </a:rPr>
              <a:t> Python API </a:t>
            </a:r>
          </a:p>
          <a:p>
            <a:pPr>
              <a:buFont typeface="Arial" charset="0"/>
              <a:buChar char="•"/>
            </a:pPr>
            <a:r>
              <a:rPr lang="en-US" altLang="ko-KR" sz="1200" b="1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1200" b="1" dirty="0" err="1" smtClean="0">
                <a:solidFill>
                  <a:srgbClr val="000000"/>
                </a:solidFill>
                <a:latin typeface="Malgun Gothic" charset="-127"/>
              </a:rPr>
              <a:t>DataFrame</a:t>
            </a:r>
            <a:r>
              <a:rPr lang="en-US" altLang="ko-KR" sz="1200" b="1" dirty="0" smtClean="0">
                <a:solidFill>
                  <a:srgbClr val="000000"/>
                </a:solidFill>
                <a:latin typeface="Malgun Gothic" charset="-127"/>
              </a:rPr>
              <a:t> API</a:t>
            </a:r>
          </a:p>
          <a:p>
            <a:pPr>
              <a:buFont typeface="Arial" charset="0"/>
              <a:buChar char="•"/>
            </a:pPr>
            <a:r>
              <a:rPr lang="en-US" altLang="ko-KR" sz="1200" b="1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1200" b="1" dirty="0" err="1" smtClean="0">
                <a:solidFill>
                  <a:srgbClr val="000000"/>
                </a:solidFill>
                <a:latin typeface="Malgun Gothic" charset="-127"/>
              </a:rPr>
              <a:t>Mllib</a:t>
            </a:r>
            <a:endParaRPr lang="en-US" altLang="ko-KR" sz="1200" b="1" dirty="0" smtClean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en-US" altLang="ko-KR" sz="1200" b="1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1200" b="1" dirty="0" err="1" smtClean="0">
                <a:solidFill>
                  <a:srgbClr val="000000"/>
                </a:solidFill>
                <a:latin typeface="Malgun Gothic" charset="-127"/>
              </a:rPr>
              <a:t>SparkSQL</a:t>
            </a:r>
            <a:endParaRPr lang="en-US" altLang="ko-KR" sz="1200" b="1" dirty="0" smtClean="0">
              <a:solidFill>
                <a:srgbClr val="000000"/>
              </a:solidFill>
              <a:latin typeface="Malgun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285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 smtClean="0"/>
              <a:t>02-1. </a:t>
            </a:r>
            <a:r>
              <a:rPr lang="en-US" altLang="ko-KR" sz="2000" b="1" dirty="0"/>
              <a:t>Spark &amp; </a:t>
            </a:r>
            <a:r>
              <a:rPr lang="ko-KR" altLang="en-US" sz="2000" b="1" dirty="0"/>
              <a:t>주요 </a:t>
            </a:r>
            <a:r>
              <a:rPr lang="en-US" altLang="ko-KR" sz="2000" b="1" dirty="0"/>
              <a:t>Modules </a:t>
            </a:r>
            <a:r>
              <a:rPr lang="ko-KR" altLang="en-US" sz="2000" b="1" dirty="0" smtClean="0"/>
              <a:t>소개</a:t>
            </a:r>
            <a:r>
              <a:rPr lang="en-US" altLang="ko-KR" sz="2000" b="1" dirty="0" smtClean="0"/>
              <a:t>(3)</a:t>
            </a:r>
            <a:endParaRPr lang="ko-KR" altLang="en-US" sz="2000" b="1" dirty="0"/>
          </a:p>
        </p:txBody>
      </p:sp>
      <p:sp>
        <p:nvSpPr>
          <p:cNvPr id="4" name="직사각형 3"/>
          <p:cNvSpPr/>
          <p:nvPr/>
        </p:nvSpPr>
        <p:spPr>
          <a:xfrm>
            <a:off x="765182" y="1375981"/>
            <a:ext cx="1057800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000000"/>
                </a:solidFill>
                <a:latin typeface="Malgun Gothic" charset="-127"/>
              </a:rPr>
              <a:t>스파크 </a:t>
            </a:r>
            <a:r>
              <a:rPr lang="en-US" altLang="ko-KR" sz="1600" b="1" dirty="0">
                <a:solidFill>
                  <a:srgbClr val="000000"/>
                </a:solidFill>
                <a:latin typeface="Malgun Gothic" charset="-127"/>
              </a:rPr>
              <a:t>RDD, </a:t>
            </a:r>
            <a:r>
              <a:rPr lang="en-US" altLang="ko-KR" sz="1600" b="1" dirty="0" err="1">
                <a:solidFill>
                  <a:srgbClr val="000000"/>
                </a:solidFill>
                <a:latin typeface="Malgun Gothic" charset="-127"/>
              </a:rPr>
              <a:t>DataFrame</a:t>
            </a:r>
            <a:r>
              <a:rPr lang="en-US" altLang="ko-KR" sz="1600" b="1" dirty="0">
                <a:solidFill>
                  <a:srgbClr val="000000"/>
                </a:solidFill>
                <a:latin typeface="Malgun Gothic" charset="-127"/>
              </a:rPr>
              <a:t>, Lazy execution</a:t>
            </a:r>
          </a:p>
          <a:p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스파크에서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다루는 주요 데이터 타입은 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RDD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(Resilient Distributed Datasets)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와 </a:t>
            </a:r>
            <a:r>
              <a:rPr lang="en-US" altLang="ko-KR" sz="1200" b="1" dirty="0" err="1">
                <a:solidFill>
                  <a:srgbClr val="000000"/>
                </a:solidFill>
                <a:latin typeface="Malgun Gothic" charset="-127"/>
              </a:rPr>
              <a:t>DataFrame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이다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기존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하둡에서는 디스크에서 데이터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I/O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가 발생하는 반면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스파크는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RAM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에서 발생하게 설정할 수 있으므로 속도에서 비약적인 차이가 발생한다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최근에는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RDD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보다 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DataFrame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을 이용하는 추세이며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(RDBS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의 테이블이나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Pandas 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Dataframe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과 유사하기 때문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), Spark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의 특징인 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Lazy execution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을 통해 보다 효율적인 처리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분석이 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가능하다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.</a:t>
            </a:r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Lazy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Execution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은 함수를 </a:t>
            </a:r>
            <a:r>
              <a:rPr lang="en-US" altLang="ko-KR" sz="1200" b="1" dirty="0" smtClean="0">
                <a:solidFill>
                  <a:srgbClr val="000000"/>
                </a:solidFill>
                <a:latin typeface="Malgun Gothic" charset="-127"/>
              </a:rPr>
              <a:t>Transform </a:t>
            </a:r>
            <a:r>
              <a:rPr lang="ko-KR" altLang="en-US" sz="1200" b="1" dirty="0" smtClean="0">
                <a:solidFill>
                  <a:srgbClr val="000000"/>
                </a:solidFill>
                <a:latin typeface="Malgun Gothic" charset="-127"/>
              </a:rPr>
              <a:t>과</a:t>
            </a:r>
            <a:r>
              <a:rPr lang="en-US" altLang="ko-KR" sz="1200" b="1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Action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 으로 구분해 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Action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일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경우에만 실제 실행이 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발생한다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.</a:t>
            </a: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매번 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Transform 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할때 마다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결과를 갖고 오지 않고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필요한 경우에만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RAM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을 통해 데이터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I/O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가 발생하므로 분석 작업 속도가 매우 높아진다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이는 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Spark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에서 데이터 분석을 하는 경우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매우 큰 사이즈의 데이터를 다루는 경우가 많아 이러한 매커니즘은 매우 중요한 장점으로 작용한다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다행히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Transform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단계라도 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에러는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내보내므로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Action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단계에서 제대로 결과가 나왔는지 걱정할 필요는 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없다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</a:t>
            </a:r>
            <a:endParaRPr lang="en-US" altLang="ko-KR" sz="1200" b="0" i="0" dirty="0">
              <a:solidFill>
                <a:srgbClr val="000000"/>
              </a:solidFill>
              <a:effectLst/>
              <a:latin typeface="Malgun Gothic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4" y="4249882"/>
            <a:ext cx="4437439" cy="19492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753486" y="4584637"/>
            <a:ext cx="537697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Transform (Lazy)</a:t>
            </a:r>
          </a:p>
          <a:p>
            <a:pPr lvl="1">
              <a:buFont typeface="Arial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 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filter, select, drop, join, </a:t>
            </a:r>
            <a:r>
              <a:rPr lang="en-US" altLang="ko-KR" sz="1200" b="1" dirty="0" err="1">
                <a:solidFill>
                  <a:srgbClr val="000000"/>
                </a:solidFill>
                <a:latin typeface="Malgun Gothic" charset="-127"/>
              </a:rPr>
              <a:t>dropDuplicates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, distinct, </a:t>
            </a:r>
            <a:r>
              <a:rPr lang="en-US" altLang="ko-KR" sz="1200" b="1" dirty="0" err="1">
                <a:solidFill>
                  <a:srgbClr val="000000"/>
                </a:solidFill>
                <a:latin typeface="Malgun Gothic" charset="-127"/>
              </a:rPr>
              <a:t>withColumn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, </a:t>
            </a:r>
            <a:r>
              <a:rPr lang="en-US" altLang="ko-KR" sz="1200" b="1" dirty="0" smtClean="0">
                <a:solidFill>
                  <a:srgbClr val="000000"/>
                </a:solidFill>
                <a:latin typeface="Malgun Gothic" charset="-127"/>
              </a:rPr>
              <a:t/>
            </a:r>
            <a:br>
              <a:rPr lang="en-US" altLang="ko-KR" sz="1200" b="1" dirty="0" smtClean="0">
                <a:solidFill>
                  <a:srgbClr val="000000"/>
                </a:solidFill>
                <a:latin typeface="Malgun Gothic" charset="-127"/>
              </a:rPr>
            </a:br>
            <a:r>
              <a:rPr lang="ko-KR" altLang="en-US" sz="1200" b="1" dirty="0" smtClean="0">
                <a:solidFill>
                  <a:srgbClr val="000000"/>
                </a:solidFill>
                <a:latin typeface="Malgun Gothic" charset="-127"/>
              </a:rPr>
              <a:t>  </a:t>
            </a:r>
            <a:r>
              <a:rPr lang="en-US" altLang="ko-KR" sz="1200" b="1" dirty="0" smtClean="0">
                <a:solidFill>
                  <a:srgbClr val="000000"/>
                </a:solidFill>
                <a:latin typeface="Malgun Gothic" charset="-127"/>
              </a:rPr>
              <a:t>pivot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, </a:t>
            </a:r>
            <a:r>
              <a:rPr lang="en-US" altLang="ko-KR" sz="1200" b="1" dirty="0" err="1">
                <a:solidFill>
                  <a:srgbClr val="000000"/>
                </a:solidFill>
                <a:latin typeface="Malgun Gothic" charset="-127"/>
              </a:rPr>
              <a:t>get_json_object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, sample</a:t>
            </a:r>
          </a:p>
          <a:p>
            <a:pPr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Action</a:t>
            </a:r>
          </a:p>
          <a:p>
            <a:pPr lvl="1">
              <a:buFont typeface="Arial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 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count, collect, show, head, take</a:t>
            </a:r>
            <a:endParaRPr lang="en-US" altLang="ko-KR" sz="1200" b="1" i="0" dirty="0">
              <a:solidFill>
                <a:srgbClr val="000000"/>
              </a:solidFill>
              <a:effectLst/>
              <a:latin typeface="Malgun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8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 smtClean="0"/>
              <a:t>02-1. </a:t>
            </a:r>
            <a:r>
              <a:rPr lang="en-US" altLang="ko-KR" sz="2000" b="1" dirty="0"/>
              <a:t>Spark &amp; </a:t>
            </a:r>
            <a:r>
              <a:rPr lang="ko-KR" altLang="en-US" sz="2000" b="1" dirty="0"/>
              <a:t>주요 </a:t>
            </a:r>
            <a:r>
              <a:rPr lang="en-US" altLang="ko-KR" sz="2000" b="1" dirty="0"/>
              <a:t>Modules </a:t>
            </a:r>
            <a:r>
              <a:rPr lang="ko-KR" altLang="en-US" sz="2000" b="1" dirty="0" smtClean="0"/>
              <a:t>소개</a:t>
            </a:r>
            <a:r>
              <a:rPr lang="en-US" altLang="ko-KR" sz="2000" b="1" dirty="0" smtClean="0"/>
              <a:t>(3)</a:t>
            </a:r>
            <a:endParaRPr lang="ko-KR" altLang="en-US" sz="20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004" y="3215055"/>
            <a:ext cx="3645019" cy="20373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880" y="3215055"/>
            <a:ext cx="5677600" cy="23286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034004" y="1768142"/>
            <a:ext cx="42556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solidFill>
                  <a:srgbClr val="000000"/>
                </a:solidFill>
                <a:latin typeface="Malgun Gothic" charset="-127"/>
              </a:rPr>
              <a:t>RDD 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(to be deprecated)</a:t>
            </a:r>
          </a:p>
          <a:p>
            <a:endParaRPr lang="en-US" altLang="ko-KR" sz="1600" b="1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Distribute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collection of JVM objects</a:t>
            </a:r>
          </a:p>
          <a:p>
            <a:pPr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Functional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Operators (map, filter, 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reduceByKey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ect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)</a:t>
            </a:r>
            <a:endParaRPr lang="en-US" altLang="ko-KR" sz="1200" b="0" i="0" dirty="0">
              <a:solidFill>
                <a:srgbClr val="000000"/>
              </a:solidFill>
              <a:effectLst/>
              <a:latin typeface="Malgun Gothic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65448" y="1697198"/>
            <a:ext cx="440223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err="1" smtClean="0">
                <a:solidFill>
                  <a:srgbClr val="000000"/>
                </a:solidFill>
                <a:latin typeface="Malgun Gothic" charset="-127"/>
              </a:rPr>
              <a:t>DataFrame</a:t>
            </a:r>
            <a:endParaRPr lang="en-US" altLang="ko-KR" sz="1600" b="1" dirty="0" smtClean="0">
              <a:solidFill>
                <a:srgbClr val="000000"/>
              </a:solidFill>
              <a:latin typeface="Malgun Gothic" charset="-127"/>
            </a:endParaRPr>
          </a:p>
          <a:p>
            <a:endParaRPr lang="en-US" altLang="ko-KR" sz="1600" b="1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Distribute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collection of Row objects</a:t>
            </a:r>
          </a:p>
          <a:p>
            <a:pPr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Expression-based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operations and UDFs</a:t>
            </a:r>
          </a:p>
          <a:p>
            <a:pPr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Logical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plans and optimizer</a:t>
            </a:r>
          </a:p>
          <a:p>
            <a:pPr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Fast/efficient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internal </a:t>
            </a:r>
            <a:r>
              <a:rPr lang="en-US" altLang="ko-KR" sz="1200" dirty="0" err="1" smtClean="0">
                <a:solidFill>
                  <a:srgbClr val="000000"/>
                </a:solidFill>
                <a:latin typeface="Malgun Gothic" charset="-127"/>
              </a:rPr>
              <a:t>reprsenstations</a:t>
            </a:r>
            <a:endParaRPr lang="en-US" altLang="ko-KR" sz="1200" b="0" i="0" dirty="0">
              <a:solidFill>
                <a:srgbClr val="000000"/>
              </a:solidFill>
              <a:effectLst/>
              <a:latin typeface="Malgun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708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 smtClean="0"/>
              <a:t>02-1. </a:t>
            </a:r>
            <a:r>
              <a:rPr lang="en-US" altLang="ko-KR" sz="2000" b="1" dirty="0"/>
              <a:t>Spark &amp; </a:t>
            </a:r>
            <a:r>
              <a:rPr lang="ko-KR" altLang="en-US" sz="2000" b="1" dirty="0"/>
              <a:t>주요 </a:t>
            </a:r>
            <a:r>
              <a:rPr lang="en-US" altLang="ko-KR" sz="2000" b="1" dirty="0"/>
              <a:t>Modules </a:t>
            </a:r>
            <a:r>
              <a:rPr lang="ko-KR" altLang="en-US" sz="2000" b="1" dirty="0" smtClean="0"/>
              <a:t>소개</a:t>
            </a:r>
            <a:r>
              <a:rPr lang="en-US" altLang="ko-KR" sz="2000" b="1" dirty="0" smtClean="0"/>
              <a:t>(4)</a:t>
            </a:r>
            <a:endParaRPr lang="ko-KR" altLang="en-US" sz="20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693" y="1164378"/>
            <a:ext cx="5246795" cy="539365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549693" y="6463408"/>
            <a:ext cx="550006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hlinkClick r:id="rId3"/>
              </a:rPr>
              <a:t>https://</a:t>
            </a:r>
            <a:r>
              <a:rPr lang="en-US" altLang="ko-KR" sz="900" dirty="0" smtClean="0">
                <a:hlinkClick r:id="rId3"/>
              </a:rPr>
              <a:t>github.com/songhunhwa/songhunhwa.github.com/tree/master/tutorial/tutorial_01</a:t>
            </a:r>
            <a:endParaRPr lang="en-US" altLang="ko-KR" sz="9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415637" y="1382111"/>
            <a:ext cx="333456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000000"/>
                </a:solidFill>
                <a:latin typeface="Malgun Gothic" charset="-127"/>
              </a:rPr>
              <a:t>Spark </a:t>
            </a:r>
            <a:r>
              <a:rPr lang="ko-KR" altLang="en-US" sz="1600" b="1" dirty="0">
                <a:solidFill>
                  <a:srgbClr val="000000"/>
                </a:solidFill>
                <a:latin typeface="Malgun Gothic" charset="-127"/>
              </a:rPr>
              <a:t>데이터 추출 및 </a:t>
            </a:r>
            <a:r>
              <a:rPr lang="ko-KR" altLang="en-US" sz="1600" b="1" dirty="0" smtClean="0">
                <a:solidFill>
                  <a:srgbClr val="000000"/>
                </a:solidFill>
                <a:latin typeface="Malgun Gothic" charset="-127"/>
              </a:rPr>
              <a:t>전처리</a:t>
            </a:r>
            <a:endParaRPr lang="en-US" altLang="ko-KR" sz="1600" b="1" dirty="0" smtClean="0">
              <a:solidFill>
                <a:srgbClr val="000000"/>
              </a:solidFill>
              <a:latin typeface="Malgun Gothic" charset="-127"/>
            </a:endParaRPr>
          </a:p>
          <a:p>
            <a:endParaRPr lang="ko-KR" altLang="en-US" sz="1600" b="1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4183C4"/>
                </a:solidFill>
                <a:latin typeface="Malgun Gothic" charset="-127"/>
                <a:hlinkClick r:id="rId4"/>
              </a:rPr>
              <a:t> </a:t>
            </a:r>
            <a:r>
              <a:rPr lang="en-US" altLang="ko-KR" sz="1200" dirty="0" smtClean="0">
                <a:solidFill>
                  <a:srgbClr val="4183C4"/>
                </a:solidFill>
                <a:latin typeface="Malgun Gothic" charset="-127"/>
                <a:hlinkClick r:id="rId4"/>
              </a:rPr>
              <a:t>Download </a:t>
            </a:r>
            <a:r>
              <a:rPr lang="en-US" altLang="ko-KR" sz="1200" dirty="0">
                <a:solidFill>
                  <a:srgbClr val="4183C4"/>
                </a:solidFill>
                <a:latin typeface="Malgun Gothic" charset="-127"/>
                <a:hlinkClick r:id="rId4"/>
              </a:rPr>
              <a:t>Page</a:t>
            </a:r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4183C4"/>
                </a:solidFill>
                <a:latin typeface="Malgun Gothic" charset="-127"/>
                <a:hlinkClick r:id="rId3"/>
              </a:rPr>
              <a:t> </a:t>
            </a:r>
            <a:r>
              <a:rPr lang="en-US" altLang="ko-KR" sz="1200" dirty="0" smtClean="0">
                <a:solidFill>
                  <a:srgbClr val="4183C4"/>
                </a:solidFill>
                <a:latin typeface="Malgun Gothic" charset="-127"/>
                <a:hlinkClick r:id="rId3"/>
              </a:rPr>
              <a:t>Github </a:t>
            </a:r>
            <a:r>
              <a:rPr lang="en-US" altLang="ko-KR" sz="1200" dirty="0">
                <a:solidFill>
                  <a:srgbClr val="4183C4"/>
                </a:solidFill>
                <a:latin typeface="Malgun Gothic" charset="-127"/>
                <a:hlinkClick r:id="rId3"/>
              </a:rPr>
              <a:t>Page for Tutorial</a:t>
            </a:r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1200" dirty="0" err="1" smtClean="0">
                <a:solidFill>
                  <a:srgbClr val="000000"/>
                </a:solidFill>
                <a:latin typeface="Malgun Gothic" charset="-127"/>
              </a:rPr>
              <a:t>SparkContext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생성</a:t>
            </a:r>
          </a:p>
          <a:p>
            <a:pPr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1200" dirty="0" err="1" smtClean="0">
                <a:solidFill>
                  <a:srgbClr val="000000"/>
                </a:solidFill>
                <a:latin typeface="Malgun Gothic" charset="-127"/>
              </a:rPr>
              <a:t>DataFrame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생성 및 추출</a:t>
            </a:r>
          </a:p>
          <a:p>
            <a:pPr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전처리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및 분석</a:t>
            </a:r>
          </a:p>
          <a:p>
            <a:r>
              <a:rPr lang="en-US" altLang="ko-KR" sz="1200" dirty="0"/>
              <a:t/>
            </a:r>
            <a:br>
              <a:rPr lang="en-US" altLang="ko-KR" sz="1200" dirty="0"/>
            </a:b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6969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 smtClean="0"/>
              <a:t>02-1. </a:t>
            </a:r>
            <a:r>
              <a:rPr lang="en-US" altLang="ko-KR" sz="2000" b="1" dirty="0"/>
              <a:t>Spark &amp; </a:t>
            </a:r>
            <a:r>
              <a:rPr lang="ko-KR" altLang="en-US" sz="2000" b="1" dirty="0"/>
              <a:t>주요 </a:t>
            </a:r>
            <a:r>
              <a:rPr lang="en-US" altLang="ko-KR" sz="2000" b="1" dirty="0"/>
              <a:t>Modules </a:t>
            </a:r>
            <a:r>
              <a:rPr lang="ko-KR" altLang="en-US" sz="2000" b="1" dirty="0" smtClean="0"/>
              <a:t>소개</a:t>
            </a:r>
            <a:r>
              <a:rPr lang="en-US" altLang="ko-KR" sz="2000" b="1" dirty="0" smtClean="0"/>
              <a:t>(5)</a:t>
            </a:r>
            <a:endParaRPr lang="ko-KR" altLang="en-US" sz="2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238" y="581891"/>
            <a:ext cx="4326593" cy="596868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468381" y="6550572"/>
            <a:ext cx="429245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hlinkClick r:id="rId3"/>
              </a:rPr>
              <a:t>https://</a:t>
            </a:r>
            <a:r>
              <a:rPr lang="en-US" altLang="ko-KR" sz="900" dirty="0" smtClean="0">
                <a:hlinkClick r:id="rId3"/>
              </a:rPr>
              <a:t>github.com/songhunhwa/MachineLearning_Pyspark</a:t>
            </a:r>
            <a:endParaRPr lang="en-US" altLang="ko-KR" sz="9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347415" y="1361696"/>
            <a:ext cx="678542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000000"/>
                </a:solidFill>
                <a:latin typeface="Malgun Gothic" charset="-127"/>
              </a:rPr>
              <a:t>스파크 </a:t>
            </a:r>
            <a:r>
              <a:rPr lang="en-US" altLang="ko-KR" sz="1600" b="1" dirty="0">
                <a:solidFill>
                  <a:srgbClr val="000000"/>
                </a:solidFill>
                <a:latin typeface="Malgun Gothic" charset="-127"/>
              </a:rPr>
              <a:t>Modules &amp; </a:t>
            </a:r>
            <a:r>
              <a:rPr lang="ko-KR" altLang="en-US" sz="1600" b="1" dirty="0" smtClean="0">
                <a:solidFill>
                  <a:srgbClr val="000000"/>
                </a:solidFill>
                <a:latin typeface="Malgun Gothic" charset="-127"/>
              </a:rPr>
              <a:t>머신러닝</a:t>
            </a:r>
            <a:endParaRPr lang="en-US" altLang="ko-KR" sz="1600" b="1" dirty="0" smtClean="0">
              <a:solidFill>
                <a:srgbClr val="000000"/>
              </a:solidFill>
              <a:latin typeface="Malgun Gothic" charset="-127"/>
            </a:endParaRPr>
          </a:p>
          <a:p>
            <a:endParaRPr lang="ko-KR" altLang="en-US" sz="1200" b="1" dirty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스파크가 최근에 각광을 받게 된 배경에는 스파크가 제공하는 모듈도 영향을 미쳤다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스파크는 분산처리프레임 위에 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Spark Streaming, </a:t>
            </a:r>
            <a:r>
              <a:rPr lang="en-US" altLang="ko-KR" sz="1200" b="1" dirty="0" err="1">
                <a:solidFill>
                  <a:srgbClr val="000000"/>
                </a:solidFill>
                <a:latin typeface="Malgun Gothic" charset="-127"/>
              </a:rPr>
              <a:t>SparkSQL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en-US" altLang="ko-KR" sz="1200" b="1" dirty="0" err="1">
                <a:solidFill>
                  <a:srgbClr val="000000"/>
                </a:solidFill>
                <a:latin typeface="Malgun Gothic" charset="-127"/>
              </a:rPr>
              <a:t>MLlib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en-US" altLang="ko-KR" sz="1200" b="1" dirty="0" err="1">
                <a:solidFill>
                  <a:srgbClr val="000000"/>
                </a:solidFill>
                <a:latin typeface="Malgun Gothic" charset="-127"/>
              </a:rPr>
              <a:t>GraphX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와 같은 모듈을 제공하여 실시간 수집부터 데이터 추출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전처리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머신러닝 및 그래프 분석까지 하나의 흐름에 가능하도록 개발되었다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각 모듈의 특성을 살펴보자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.</a:t>
            </a:r>
          </a:p>
          <a:p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4183C4"/>
                </a:solidFill>
                <a:latin typeface="Malgun Gothic" charset="-127"/>
                <a:hlinkClick r:id="rId4"/>
              </a:rPr>
              <a:t> </a:t>
            </a:r>
            <a:r>
              <a:rPr lang="en-US" altLang="ko-KR" sz="1200" dirty="0" smtClean="0">
                <a:solidFill>
                  <a:srgbClr val="4183C4"/>
                </a:solidFill>
                <a:latin typeface="Malgun Gothic" charset="-127"/>
                <a:hlinkClick r:id="rId4"/>
              </a:rPr>
              <a:t>Spark </a:t>
            </a:r>
            <a:r>
              <a:rPr lang="en-US" altLang="ko-KR" sz="1200" dirty="0">
                <a:solidFill>
                  <a:srgbClr val="4183C4"/>
                </a:solidFill>
                <a:latin typeface="Malgun Gothic" charset="-127"/>
                <a:hlinkClick r:id="rId4"/>
              </a:rPr>
              <a:t>SQL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: Spark Wrapper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함수에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SQL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쿼리를 넣어 추출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전처리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분석이 쉽게 가능하도록 지원</a:t>
            </a:r>
          </a:p>
          <a:p>
            <a:pPr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4183C4"/>
                </a:solidFill>
                <a:latin typeface="Malgun Gothic" charset="-127"/>
                <a:hlinkClick r:id="rId5"/>
              </a:rPr>
              <a:t> </a:t>
            </a:r>
            <a:r>
              <a:rPr lang="en-US" altLang="ko-KR" sz="1200" dirty="0" smtClean="0">
                <a:solidFill>
                  <a:srgbClr val="4183C4"/>
                </a:solidFill>
                <a:latin typeface="Malgun Gothic" charset="-127"/>
                <a:hlinkClick r:id="rId5"/>
              </a:rPr>
              <a:t>MLlib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머신러닝 알고리즘 제공 </a:t>
            </a:r>
            <a:r>
              <a:rPr lang="en-US" altLang="ko-KR" sz="1200" dirty="0">
                <a:solidFill>
                  <a:srgbClr val="4183C4"/>
                </a:solidFill>
                <a:latin typeface="Malgun Gothic" charset="-127"/>
                <a:hlinkClick r:id="rId3"/>
              </a:rPr>
              <a:t>(</a:t>
            </a:r>
            <a:r>
              <a:rPr lang="ko-KR" altLang="en-US" sz="1200" dirty="0">
                <a:solidFill>
                  <a:srgbClr val="4183C4"/>
                </a:solidFill>
                <a:latin typeface="Malgun Gothic" charset="-127"/>
                <a:hlinkClick r:id="rId3"/>
              </a:rPr>
              <a:t>코드 예시</a:t>
            </a:r>
            <a:r>
              <a:rPr lang="en-US" altLang="ko-KR" sz="1200" dirty="0">
                <a:solidFill>
                  <a:srgbClr val="4183C4"/>
                </a:solidFill>
                <a:latin typeface="Malgun Gothic" charset="-127"/>
                <a:hlinkClick r:id="rId3"/>
              </a:rPr>
              <a:t>)</a:t>
            </a:r>
            <a:endParaRPr lang="ko-KR" altLang="en-US" sz="1200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4183C4"/>
                </a:solidFill>
                <a:latin typeface="Malgun Gothic" charset="-127"/>
                <a:hlinkClick r:id="rId6"/>
              </a:rPr>
              <a:t> </a:t>
            </a:r>
            <a:r>
              <a:rPr lang="en-US" altLang="ko-KR" sz="1200" dirty="0" smtClean="0">
                <a:solidFill>
                  <a:srgbClr val="4183C4"/>
                </a:solidFill>
                <a:latin typeface="Malgun Gothic" charset="-127"/>
                <a:hlinkClick r:id="rId6"/>
              </a:rPr>
              <a:t>Spark </a:t>
            </a:r>
            <a:r>
              <a:rPr lang="en-US" altLang="ko-KR" sz="1200" dirty="0">
                <a:solidFill>
                  <a:srgbClr val="4183C4"/>
                </a:solidFill>
                <a:latin typeface="Malgun Gothic" charset="-127"/>
                <a:hlinkClick r:id="rId6"/>
              </a:rPr>
              <a:t>Streaming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실시간 데이터 처리</a:t>
            </a:r>
          </a:p>
          <a:p>
            <a:pPr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4183C4"/>
                </a:solidFill>
                <a:latin typeface="Malgun Gothic" charset="-127"/>
                <a:hlinkClick r:id="rId7"/>
              </a:rPr>
              <a:t> </a:t>
            </a:r>
            <a:r>
              <a:rPr lang="en-US" altLang="ko-KR" sz="1200" dirty="0" smtClean="0">
                <a:solidFill>
                  <a:srgbClr val="4183C4"/>
                </a:solidFill>
                <a:latin typeface="Malgun Gothic" charset="-127"/>
                <a:hlinkClick r:id="rId7"/>
              </a:rPr>
              <a:t>GraphX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그래프 분석 라이브러리</a:t>
            </a:r>
          </a:p>
          <a:p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위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4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개의 모듈 중에 분석가가 많이 사용하는 것은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Spark SQL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과 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Mllib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이다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575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 smtClean="0"/>
              <a:t>02-2. </a:t>
            </a:r>
            <a:r>
              <a:rPr lang="en-US" altLang="ko-KR" sz="2000" b="1" dirty="0"/>
              <a:t>AWS </a:t>
            </a:r>
            <a:r>
              <a:rPr lang="ko-KR" altLang="en-US" sz="2000" b="1" dirty="0" smtClean="0"/>
              <a:t>소개</a:t>
            </a:r>
            <a:endParaRPr lang="ko-KR" altLang="en-US" sz="2000" b="1" dirty="0"/>
          </a:p>
        </p:txBody>
      </p:sp>
      <p:sp>
        <p:nvSpPr>
          <p:cNvPr id="4" name="직사각형 3"/>
          <p:cNvSpPr/>
          <p:nvPr/>
        </p:nvSpPr>
        <p:spPr>
          <a:xfrm>
            <a:off x="811480" y="1409514"/>
            <a:ext cx="10126595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solidFill>
                  <a:srgbClr val="000000"/>
                </a:solidFill>
                <a:latin typeface="Malgun Gothic" charset="-127"/>
              </a:rPr>
              <a:t>AWS(Amazon Web Service)</a:t>
            </a:r>
            <a:endParaRPr lang="ko-KR" altLang="en-US" sz="1600" b="1" dirty="0" smtClean="0">
              <a:solidFill>
                <a:srgbClr val="000000"/>
              </a:solidFill>
              <a:latin typeface="Malgun Gothic" charset="-127"/>
            </a:endParaRPr>
          </a:p>
          <a:p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데이터를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수집하고 저장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처리 및 분석하는 일련의 과정을 직접 구현하기에 많은 인력과 자원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시간이 소모된다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이를 쉽게 가능하도록 클라우드 플랫폼 솔루션을 제공하는 것이 </a:t>
            </a:r>
            <a:r>
              <a:rPr lang="en-US" altLang="ko-KR" sz="1200" dirty="0">
                <a:solidFill>
                  <a:srgbClr val="4183C4"/>
                </a:solidFill>
                <a:latin typeface="Malgun Gothic" charset="-127"/>
                <a:hlinkClick r:id="rId2"/>
              </a:rPr>
              <a:t>AWS(Amazon Web Service)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이다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사용량 비례 과금 방식으로 잘 설계된 저장소와 서버 등 일련의 플랫폼을 저렴하게 사용할 수 있는 것이 가장 큰 장점이다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.</a:t>
            </a:r>
          </a:p>
          <a:p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분석가의 입장에서 가장 긴밀한 서비스는 </a:t>
            </a:r>
            <a:r>
              <a:rPr lang="en-US" altLang="ko-KR" sz="1200" dirty="0">
                <a:solidFill>
                  <a:srgbClr val="4183C4"/>
                </a:solidFill>
                <a:latin typeface="Malgun Gothic" charset="-127"/>
                <a:hlinkClick r:id="rId3"/>
              </a:rPr>
              <a:t>EMR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이다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EMR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은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Spark, Hadoop, Presto, 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HBase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등 분석에 유용한 분산프레임워크를 제공한다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또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Amazon S3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및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Amazon 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DynamoDB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와 같은 저장소와 호환되므로 데이터 저장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입출력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추출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분석 등이 효율적으로 진행된다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실무에서의 분석은 로컬에서 이뤄지지 않고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Amazon EMR Cluster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를 띄워 사용당 과금을 하며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서버에서 진행된다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물론 자체적으로 구축된 서버를 이용하여 분석을 진행하기도 한다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</a:t>
            </a:r>
            <a:endParaRPr lang="en-US" altLang="ko-KR" sz="1200" b="0" i="0" dirty="0">
              <a:solidFill>
                <a:srgbClr val="000000"/>
              </a:solidFill>
              <a:effectLst/>
              <a:latin typeface="Malgun Gothic" charset="-127"/>
            </a:endParaRPr>
          </a:p>
        </p:txBody>
      </p:sp>
      <p:pic>
        <p:nvPicPr>
          <p:cNvPr id="20482" name="Picture 2" descr="https://wikidocs.net/images/page/16565/aw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418" y="3542051"/>
            <a:ext cx="5572125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324014" y="6379140"/>
            <a:ext cx="85472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Malgun Gothic" charset="-127"/>
              </a:rPr>
              <a:t>Source: </a:t>
            </a:r>
            <a:r>
              <a:rPr lang="en-US" altLang="ko-KR" sz="900" dirty="0">
                <a:solidFill>
                  <a:srgbClr val="4183C4"/>
                </a:solidFill>
                <a:latin typeface="Malgun Gothic" charset="-127"/>
                <a:hlinkClick r:id="rId5"/>
              </a:rPr>
              <a:t>AWS</a:t>
            </a:r>
            <a:endParaRPr lang="ko-KR" altLang="en-US" sz="9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518" y="3837575"/>
            <a:ext cx="2743797" cy="225184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736103" y="6286097"/>
            <a:ext cx="85472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Malgun Gothic" charset="-127"/>
              </a:rPr>
              <a:t>Source: </a:t>
            </a:r>
            <a:r>
              <a:rPr lang="en-US" altLang="ko-KR" sz="900" dirty="0">
                <a:solidFill>
                  <a:srgbClr val="4183C4"/>
                </a:solidFill>
                <a:latin typeface="Malgun Gothic" charset="-127"/>
                <a:hlinkClick r:id="rId5"/>
              </a:rPr>
              <a:t>AWS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06861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 smtClean="0"/>
              <a:t>02-2. </a:t>
            </a:r>
            <a:r>
              <a:rPr lang="ko-KR" altLang="en-US" sz="2000" b="1" dirty="0" smtClean="0"/>
              <a:t>클라이언트 로그 </a:t>
            </a:r>
            <a:r>
              <a:rPr lang="ko-KR" altLang="en-US" sz="2000" b="1" dirty="0"/>
              <a:t>정의</a:t>
            </a:r>
            <a:r>
              <a:rPr lang="en-US" altLang="ko-KR" sz="2000" b="1" dirty="0"/>
              <a:t>/</a:t>
            </a:r>
            <a:r>
              <a:rPr lang="ko-KR" altLang="en-US" sz="2000" b="1" dirty="0" smtClean="0"/>
              <a:t>파싱</a:t>
            </a:r>
            <a:r>
              <a:rPr lang="en-US" altLang="ko-KR" sz="2000" b="1" dirty="0" smtClean="0"/>
              <a:t>(1)</a:t>
            </a:r>
            <a:endParaRPr lang="ko-KR" altLang="en-US" sz="20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692"/>
          <a:stretch/>
        </p:blipFill>
        <p:spPr>
          <a:xfrm>
            <a:off x="8890767" y="1812808"/>
            <a:ext cx="2679315" cy="248563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79987" y="1409021"/>
            <a:ext cx="781165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000000"/>
                </a:solidFill>
                <a:latin typeface="Malgun Gothic" charset="-127"/>
              </a:rPr>
              <a:t>로그 정의</a:t>
            </a:r>
            <a:r>
              <a:rPr lang="en-US" altLang="ko-KR" sz="16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600" b="1" dirty="0">
                <a:solidFill>
                  <a:srgbClr val="000000"/>
                </a:solidFill>
                <a:latin typeface="Malgun Gothic" charset="-127"/>
              </a:rPr>
              <a:t>설계</a:t>
            </a:r>
          </a:p>
          <a:p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로그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데이터는 최근 사용자의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사용성 및 행동 패턴을 확인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하거나 유저 클러스터링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모델링 등 다양한 목적으로 사용되는 행동 기반 데이터이다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로그는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설문과 같은 사용자 응답 및 기억에 의존하는 데이터 수집 방법 대비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행동을 정확하게 파악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예측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할 수 있는 장점이 있다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또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,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RDB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의 결과론적인 데이터와 달리 특정 결과에 이르는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과정과 흐름을 상세히 파악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할 수 있어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서비스를 개선하는 데 매우 유용한 자료이다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대신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데이터 용량이 크기 때문에 스토리지 관련 비용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리소스가 발생하고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JSON, CSV, TSV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와 같은 비정형 텍스트 형태이므로 기존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RDB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와는 다른 수집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처리 시스템과 전문 인력이 요구된다는 단점을 가지고 있다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</a:t>
            </a:r>
          </a:p>
          <a:p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분석가의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역할 중에 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로그 정의 및 설계가 중요한 역할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이다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분석가는 산재된 로그를 분석 목적에 맞게 포멧을 정리하고 로깅할 항목을 우선순위에 맞게 정하는 역할을 한다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또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로그 발생시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수집할 필드명과 값의 이름을 정의하고 설계하는 업무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를 맡는다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실제 데이터 수집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처리시 정의한 대로 로그가 쌓이므로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이 단계는 매우 중요한 단계라고 할 수 있다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더불어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쌓인 로그의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데이터 퀄리티를 확인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하고 관리하는 역할 역시 분석가의 몫이다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</a:t>
            </a:r>
          </a:p>
          <a:p>
            <a:r>
              <a:rPr lang="ko-KR" altLang="en-US" sz="1200" dirty="0"/>
              <a:t/>
            </a:r>
            <a:br>
              <a:rPr lang="ko-KR" altLang="en-US" sz="1200" dirty="0"/>
            </a:b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3626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 smtClean="0"/>
              <a:t>02-2. </a:t>
            </a:r>
            <a:r>
              <a:rPr lang="ko-KR" altLang="en-US" sz="2000" b="1" dirty="0"/>
              <a:t>클라이언트 로그 정의</a:t>
            </a:r>
            <a:r>
              <a:rPr lang="en-US" altLang="ko-KR" sz="2000" b="1" dirty="0"/>
              <a:t>/</a:t>
            </a:r>
            <a:r>
              <a:rPr lang="ko-KR" altLang="en-US" sz="2000" b="1" dirty="0" smtClean="0"/>
              <a:t>파싱</a:t>
            </a:r>
            <a:r>
              <a:rPr lang="en-US" altLang="ko-KR" sz="2000" b="1" dirty="0" smtClean="0"/>
              <a:t>(2)</a:t>
            </a:r>
            <a:endParaRPr lang="ko-KR" altLang="en-US" sz="2000" b="1" dirty="0"/>
          </a:p>
        </p:txBody>
      </p:sp>
      <p:sp>
        <p:nvSpPr>
          <p:cNvPr id="6" name="직사각형 5"/>
          <p:cNvSpPr/>
          <p:nvPr/>
        </p:nvSpPr>
        <p:spPr>
          <a:xfrm>
            <a:off x="924835" y="6107432"/>
            <a:ext cx="66549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hlinkClick r:id="rId2"/>
              </a:rPr>
              <a:t>https://</a:t>
            </a:r>
            <a:r>
              <a:rPr lang="en-US" altLang="ko-KR" sz="900" dirty="0" smtClean="0">
                <a:hlinkClick r:id="rId2"/>
              </a:rPr>
              <a:t>github.com/songhunhwa/songhunhwa.github.com/tree/master/tutorial/tutorial_01</a:t>
            </a:r>
            <a:endParaRPr lang="en-US" altLang="ko-KR" sz="9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811480" y="1335702"/>
            <a:ext cx="102307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smtClean="0">
                <a:solidFill>
                  <a:srgbClr val="000000"/>
                </a:solidFill>
                <a:latin typeface="Malgun Gothic" charset="-127"/>
              </a:rPr>
              <a:t>JSON Parsing</a:t>
            </a:r>
          </a:p>
          <a:p>
            <a:endParaRPr lang="en-US" altLang="ko-KR" sz="1600" b="1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로그 정의후 수집이 이루어지면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, JSON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과 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Pandas Library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를 통해 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Pandas </a:t>
            </a:r>
            <a:r>
              <a:rPr lang="en-US" altLang="ko-KR" sz="1200" dirty="0" err="1" smtClean="0">
                <a:solidFill>
                  <a:srgbClr val="000000"/>
                </a:solidFill>
                <a:latin typeface="Malgun Gothic" charset="-127"/>
              </a:rPr>
              <a:t>DataFrame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형태로 아래와 같이 파싱할 수 있다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.</a:t>
            </a:r>
            <a:endParaRPr lang="en-US" altLang="ko-KR" sz="1200" b="0" i="0" dirty="0">
              <a:solidFill>
                <a:srgbClr val="000000"/>
              </a:solidFill>
              <a:effectLst/>
              <a:latin typeface="Malgun Gothic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80" y="2203362"/>
            <a:ext cx="6259649" cy="393509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071129" y="2304955"/>
            <a:ext cx="17603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4183C4"/>
                </a:solidFill>
                <a:latin typeface="Malgun Gothic" charset="-127"/>
                <a:hlinkClick r:id="rId2"/>
              </a:rPr>
              <a:t>실습파일</a:t>
            </a:r>
            <a:endParaRPr lang="en-US" altLang="ko-KR" sz="1400" b="1" dirty="0">
              <a:solidFill>
                <a:srgbClr val="000000"/>
              </a:solidFill>
              <a:latin typeface="Malgun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858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 smtClean="0"/>
              <a:t>02-3. </a:t>
            </a:r>
            <a:r>
              <a:rPr lang="en-US" altLang="ko-KR" sz="2000" b="1" dirty="0" smtClean="0"/>
              <a:t>SQL </a:t>
            </a:r>
            <a:r>
              <a:rPr lang="ko-KR" altLang="en-US" sz="2000" b="1" dirty="0" smtClean="0"/>
              <a:t>데이터 추출</a:t>
            </a:r>
            <a:r>
              <a:rPr lang="en-US" altLang="ko-KR" sz="2000" b="1" dirty="0" smtClean="0"/>
              <a:t>(1)</a:t>
            </a:r>
            <a:endParaRPr lang="ko-KR" altLang="en-US" sz="20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748" y="1211719"/>
            <a:ext cx="5264335" cy="471997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760709" y="5800290"/>
            <a:ext cx="521737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hlinkClick r:id="rId3"/>
              </a:rPr>
              <a:t>https://</a:t>
            </a:r>
            <a:r>
              <a:rPr lang="en-US" altLang="ko-KR" sz="900" dirty="0" smtClean="0">
                <a:hlinkClick r:id="rId3"/>
              </a:rPr>
              <a:t>github.com/songhunhwa/songhunhwa.github.com/tree/master/tutorial/tutorial_01</a:t>
            </a:r>
            <a:endParaRPr lang="en-US" altLang="ko-KR" sz="9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415637" y="1211719"/>
            <a:ext cx="634507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000000"/>
                </a:solidFill>
                <a:latin typeface="Malgun Gothic" charset="-127"/>
              </a:rPr>
              <a:t>데이터 추출</a:t>
            </a:r>
          </a:p>
          <a:p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이번에는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이미 수집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처리된 테이블에서 데이터를 불러오고 간단히 전처리는 방법을 알아보도록 한다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SQL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언어는 데이터를 추출하고 간단하게 전처리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탐색을 할때 매우 유용한 언어이다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실습을 위해 실제 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db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를 설치하고 환경을 세팅하는 것이 불가능하므로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기능이 유사한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Python Library(</a:t>
            </a:r>
            <a:r>
              <a:rPr lang="en-US" altLang="ko-KR" sz="1200" dirty="0">
                <a:solidFill>
                  <a:srgbClr val="4183C4"/>
                </a:solidFill>
                <a:latin typeface="Malgun Gothic" charset="-127"/>
                <a:hlinkClick r:id="rId4"/>
              </a:rPr>
              <a:t>pandasql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를 활용한다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라이브러리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설치 방법은 아래와 같다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</a:t>
            </a:r>
          </a:p>
          <a:p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en-US" altLang="ko-KR" sz="1200" b="1" dirty="0" smtClean="0">
                <a:solidFill>
                  <a:srgbClr val="0432FF"/>
                </a:solidFill>
                <a:latin typeface="Malgun Gothic" charset="-127"/>
              </a:rPr>
              <a:t>$ </a:t>
            </a:r>
            <a:r>
              <a:rPr lang="en-US" altLang="ko-KR" sz="1200" b="1" dirty="0">
                <a:solidFill>
                  <a:srgbClr val="0432FF"/>
                </a:solidFill>
                <a:latin typeface="Malgun Gothic" charset="-127"/>
              </a:rPr>
              <a:t>pip install -U </a:t>
            </a:r>
            <a:r>
              <a:rPr lang="en-US" altLang="ko-KR" sz="1200" b="1" dirty="0" err="1">
                <a:solidFill>
                  <a:srgbClr val="0432FF"/>
                </a:solidFill>
                <a:latin typeface="Malgun Gothic" charset="-127"/>
              </a:rPr>
              <a:t>pandasql</a:t>
            </a:r>
            <a:endParaRPr lang="en-US" altLang="ko-KR" sz="1200" b="1" dirty="0">
              <a:solidFill>
                <a:srgbClr val="0432FF"/>
              </a:solidFill>
              <a:latin typeface="Malgun Gothic" charset="-127"/>
            </a:endParaRPr>
          </a:p>
          <a:p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아래와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같이 라이브러리를 임포트한 후에 쿼리를 작성하고 실행해보도록 하자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en-US" altLang="ko-KR" sz="1200" dirty="0" err="1" smtClean="0">
                <a:solidFill>
                  <a:srgbClr val="000000"/>
                </a:solidFill>
                <a:latin typeface="Malgun Gothic" charset="-127"/>
              </a:rPr>
              <a:t>db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가 없으므로 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read_csv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로 불러온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csv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파일이 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db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의 테이블이라고 가정할 수 있다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</a:t>
            </a:r>
            <a:endParaRPr lang="en-US" altLang="ko-KR" sz="1200" b="0" i="0" dirty="0">
              <a:solidFill>
                <a:srgbClr val="000000"/>
              </a:solidFill>
              <a:effectLst/>
              <a:latin typeface="Malgun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96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 smtClean="0"/>
              <a:t>02-3. </a:t>
            </a:r>
            <a:r>
              <a:rPr lang="en-US" altLang="ko-KR" sz="2000" b="1" dirty="0" smtClean="0"/>
              <a:t>SQL </a:t>
            </a:r>
            <a:r>
              <a:rPr lang="ko-KR" altLang="en-US" sz="2000" b="1" dirty="0" smtClean="0"/>
              <a:t>데이터 추출</a:t>
            </a:r>
            <a:r>
              <a:rPr lang="en-US" altLang="ko-KR" sz="2000" b="1" dirty="0" smtClean="0"/>
              <a:t>(2)</a:t>
            </a:r>
            <a:endParaRPr lang="ko-KR" altLang="en-US" sz="2000" b="1" dirty="0"/>
          </a:p>
        </p:txBody>
      </p:sp>
      <p:sp>
        <p:nvSpPr>
          <p:cNvPr id="4" name="직사각형 3"/>
          <p:cNvSpPr/>
          <p:nvPr/>
        </p:nvSpPr>
        <p:spPr>
          <a:xfrm>
            <a:off x="709914" y="1525261"/>
            <a:ext cx="10135564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000000"/>
                </a:solidFill>
                <a:latin typeface="Malgun Gothic" charset="-127"/>
              </a:rPr>
              <a:t>연습문제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위 실습 데이터로 아래 연습문제를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SQL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로 풀어보고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동일한 작업을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Pandas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를 통해 통해 진행해보는 것이 좋다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</a:t>
            </a:r>
          </a:p>
          <a:p>
            <a:endParaRPr lang="en-US" altLang="ko-KR" sz="1200" b="1" dirty="0" smtClean="0">
              <a:solidFill>
                <a:srgbClr val="000000"/>
              </a:solidFill>
              <a:latin typeface="Malgun Gothic" charset="-127"/>
            </a:endParaRPr>
          </a:p>
          <a:p>
            <a:endParaRPr lang="en-US" altLang="ko-KR" sz="1400" b="1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en-US" altLang="ko-KR" sz="1400" b="1" dirty="0" smtClean="0">
                <a:solidFill>
                  <a:srgbClr val="000000"/>
                </a:solidFill>
                <a:latin typeface="Malgun Gothic" charset="-127"/>
              </a:rPr>
              <a:t>Question </a:t>
            </a:r>
            <a:r>
              <a:rPr lang="en-US" altLang="ko-KR" sz="1400" b="1" dirty="0">
                <a:solidFill>
                  <a:srgbClr val="000000"/>
                </a:solidFill>
                <a:latin typeface="Malgun Gothic" charset="-127"/>
              </a:rPr>
              <a:t>1</a:t>
            </a:r>
          </a:p>
          <a:p>
            <a:pPr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1200" dirty="0" err="1" smtClean="0">
                <a:solidFill>
                  <a:srgbClr val="000000"/>
                </a:solidFill>
                <a:latin typeface="Malgun Gothic" charset="-127"/>
              </a:rPr>
              <a:t>df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테이블의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Action Type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값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항목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별 유니크한 세션수는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?</a:t>
            </a:r>
          </a:p>
          <a:p>
            <a:pPr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유니크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세션수 기준으로 내림차순 정렬하기</a:t>
            </a:r>
          </a:p>
          <a:p>
            <a:endParaRPr lang="en-US" altLang="ko-KR" sz="1200" b="1" dirty="0" smtClean="0">
              <a:solidFill>
                <a:srgbClr val="000000"/>
              </a:solidFill>
              <a:latin typeface="Malgun Gothic" charset="-127"/>
            </a:endParaRPr>
          </a:p>
          <a:p>
            <a:endParaRPr lang="en-US" altLang="ko-KR" sz="1400" b="1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en-US" altLang="ko-KR" sz="1400" b="1" dirty="0" smtClean="0">
                <a:solidFill>
                  <a:srgbClr val="000000"/>
                </a:solidFill>
                <a:latin typeface="Malgun Gothic" charset="-127"/>
              </a:rPr>
              <a:t>Question </a:t>
            </a:r>
            <a:r>
              <a:rPr lang="en-US" altLang="ko-KR" sz="1400" b="1" dirty="0">
                <a:solidFill>
                  <a:srgbClr val="000000"/>
                </a:solidFill>
                <a:latin typeface="Malgun Gothic" charset="-127"/>
              </a:rPr>
              <a:t>2</a:t>
            </a:r>
          </a:p>
          <a:p>
            <a:pPr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1200" dirty="0" err="1" smtClean="0">
                <a:solidFill>
                  <a:srgbClr val="000000"/>
                </a:solidFill>
                <a:latin typeface="Malgun Gothic" charset="-127"/>
              </a:rPr>
              <a:t>ismydoc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이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1(True)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인 경우에 한해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날짜별 세션수의 유니크 빈도 구하기</a:t>
            </a:r>
          </a:p>
          <a:p>
            <a:pPr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유니크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빈도가 가장 큰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top 5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날짜 확인하기</a:t>
            </a:r>
          </a:p>
          <a:p>
            <a:endParaRPr lang="en-US" altLang="ko-KR" sz="1200" b="1" dirty="0" smtClean="0">
              <a:solidFill>
                <a:srgbClr val="000000"/>
              </a:solidFill>
              <a:latin typeface="Malgun Gothic" charset="-127"/>
            </a:endParaRPr>
          </a:p>
          <a:p>
            <a:endParaRPr lang="en-US" altLang="ko-KR" sz="1400" b="1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en-US" altLang="ko-KR" sz="1400" b="1" dirty="0" smtClean="0">
                <a:solidFill>
                  <a:srgbClr val="000000"/>
                </a:solidFill>
                <a:latin typeface="Malgun Gothic" charset="-127"/>
              </a:rPr>
              <a:t>Question </a:t>
            </a:r>
            <a:r>
              <a:rPr lang="en-US" altLang="ko-KR" sz="1400" b="1" dirty="0">
                <a:solidFill>
                  <a:srgbClr val="000000"/>
                </a:solidFill>
                <a:latin typeface="Malgun Gothic" charset="-127"/>
              </a:rPr>
              <a:t>3</a:t>
            </a:r>
          </a:p>
          <a:p>
            <a:pPr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문서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포지션별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documentposition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로 자주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OPEN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되는 확장자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ext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를 확인하기</a:t>
            </a:r>
          </a:p>
          <a:p>
            <a:pPr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카운트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기준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: unique 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sessionid</a:t>
            </a:r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그룹별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세션카운트 기준 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desc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정렬</a:t>
            </a:r>
            <a:endParaRPr lang="ko-KR" altLang="en-US" sz="1200" b="0" i="0" dirty="0">
              <a:solidFill>
                <a:srgbClr val="000000"/>
              </a:solidFill>
              <a:effectLst/>
              <a:latin typeface="Malgun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9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 smtClean="0"/>
              <a:t>00-1. </a:t>
            </a:r>
            <a:r>
              <a:rPr kumimoji="1" lang="ko-KR" altLang="en-US" sz="2000" b="1" dirty="0" smtClean="0"/>
              <a:t>강의 목적</a:t>
            </a:r>
            <a:r>
              <a:rPr kumimoji="1" lang="en-US" altLang="ko-KR" sz="2000" b="1" dirty="0" smtClean="0"/>
              <a:t>(1)</a:t>
            </a:r>
            <a:endParaRPr kumimoji="1" lang="ko-KR" altLang="en-US" sz="2000" b="1" dirty="0"/>
          </a:p>
        </p:txBody>
      </p:sp>
      <p:sp>
        <p:nvSpPr>
          <p:cNvPr id="2" name="직사각형 1"/>
          <p:cNvSpPr/>
          <p:nvPr/>
        </p:nvSpPr>
        <p:spPr>
          <a:xfrm>
            <a:off x="750570" y="1511438"/>
            <a:ext cx="9079230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smtClean="0">
                <a:solidFill>
                  <a:srgbClr val="000000"/>
                </a:solidFill>
                <a:latin typeface="Malgun Gothic" charset="-127"/>
              </a:rPr>
              <a:t>실무 </a:t>
            </a:r>
            <a:r>
              <a:rPr lang="ko-KR" altLang="en-US" sz="1600" b="1" dirty="0">
                <a:solidFill>
                  <a:srgbClr val="000000"/>
                </a:solidFill>
                <a:latin typeface="Malgun Gothic" charset="-127"/>
              </a:rPr>
              <a:t>역량 제고</a:t>
            </a:r>
          </a:p>
          <a:p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본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강의 목적은 분석 실무에서 접하는 다양한 문제를 이해하고 직접 해결해보는 경험을 통해 실무 역량을 제고하는 것이다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일차적으로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필자의 </a:t>
            </a:r>
            <a:r>
              <a:rPr lang="ko-KR" altLang="en-US" sz="1200" b="1" dirty="0">
                <a:latin typeface="Malgun Gothic" charset="-127"/>
              </a:rPr>
              <a:t>실제 프로젝트 경험을 공유하고 같이 고민하면서 실제 실무 사례를 간접 경험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하는 것이 첫 번째 목표이다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그리고 마지막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주 기간에는 </a:t>
            </a:r>
            <a:r>
              <a:rPr lang="ko-KR" altLang="en-US" sz="1200" b="1" dirty="0">
                <a:latin typeface="Malgun Gothic" charset="-127"/>
              </a:rPr>
              <a:t>개인이 직접 분석을 진행해보면서 문제를 해결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해보는 것이 본 강의의 목적이다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</a:t>
            </a:r>
          </a:p>
          <a:p>
            <a:pPr>
              <a:buFont typeface="Arial" charset="0"/>
              <a:buChar char="•"/>
            </a:pPr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en-US" altLang="ko-KR" sz="1200" b="1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i="1" dirty="0" smtClean="0">
                <a:solidFill>
                  <a:srgbClr val="000000"/>
                </a:solidFill>
                <a:latin typeface="Malgun Gothic" charset="-127"/>
              </a:rPr>
              <a:t>분석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환경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배경의 이해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(1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주</a:t>
            </a:r>
            <a:r>
              <a:rPr lang="en-US" altLang="ko-KR" sz="1200" i="1" dirty="0" smtClean="0">
                <a:solidFill>
                  <a:srgbClr val="000000"/>
                </a:solidFill>
                <a:latin typeface="Malgun Gothic" charset="-127"/>
              </a:rPr>
              <a:t>):</a:t>
            </a:r>
            <a:r>
              <a:rPr lang="ko-KR" altLang="en-US" sz="1200" i="1" dirty="0" smtClean="0">
                <a:solidFill>
                  <a:srgbClr val="000000"/>
                </a:solidFill>
                <a:latin typeface="Malgun Gothic" charset="-127"/>
              </a:rPr>
              <a:t> 전반적 이해</a:t>
            </a:r>
            <a:endParaRPr lang="en-US" altLang="ko-KR" sz="1200" i="1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en-US" altLang="ko-KR" sz="1200" i="1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i="1" dirty="0" smtClean="0">
                <a:solidFill>
                  <a:srgbClr val="000000"/>
                </a:solidFill>
                <a:latin typeface="Malgun Gothic" charset="-127"/>
              </a:rPr>
              <a:t>데이터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분석 실무 이해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(4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주</a:t>
            </a:r>
            <a:r>
              <a:rPr lang="en-US" altLang="ko-KR" sz="1200" i="1" dirty="0" smtClean="0">
                <a:solidFill>
                  <a:srgbClr val="000000"/>
                </a:solidFill>
                <a:latin typeface="Malgun Gothic" charset="-127"/>
              </a:rPr>
              <a:t>):</a:t>
            </a:r>
            <a:r>
              <a:rPr lang="ko-KR" altLang="en-US" sz="1200" i="1" dirty="0" smtClean="0">
                <a:solidFill>
                  <a:srgbClr val="000000"/>
                </a:solidFill>
                <a:latin typeface="Malgun Gothic" charset="-127"/>
              </a:rPr>
              <a:t> 간접 프로젝트 경험</a:t>
            </a:r>
            <a:endParaRPr lang="en-US" altLang="ko-KR" sz="1200" i="1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en-US" altLang="ko-KR" sz="1200" i="1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i="1" dirty="0" smtClean="0">
                <a:solidFill>
                  <a:srgbClr val="000000"/>
                </a:solidFill>
                <a:latin typeface="Malgun Gothic" charset="-127"/>
              </a:rPr>
              <a:t>개인별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프로젝트 진행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(3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주</a:t>
            </a:r>
            <a:r>
              <a:rPr lang="en-US" altLang="ko-KR" sz="1200" i="1" dirty="0" smtClean="0">
                <a:solidFill>
                  <a:srgbClr val="000000"/>
                </a:solidFill>
                <a:latin typeface="Malgun Gothic" charset="-127"/>
              </a:rPr>
              <a:t>):</a:t>
            </a:r>
            <a:r>
              <a:rPr lang="ko-KR" altLang="en-US" sz="1200" i="1" dirty="0" smtClean="0">
                <a:solidFill>
                  <a:srgbClr val="000000"/>
                </a:solidFill>
                <a:latin typeface="Malgun Gothic" charset="-127"/>
              </a:rPr>
              <a:t> 직접 프로젝트 실습</a:t>
            </a:r>
            <a:endParaRPr lang="en-US" altLang="ko-KR" sz="1200" i="1" dirty="0" smtClean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실제 실무에서 쓰이는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데이터는 정제되지 않은 데이터가 대부분이고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데이터의 이해나 비즈니스 맥락 등 복합적인 요소를 동시에 고려할 필요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가 있다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참고는 하되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필자의 경험은 단 하나의 사례일 뿐 절대적인 정답이나 솔루션은 아니므로 비판적으로 사고하면서 적극적으로 수업에 참여할 필요가 있다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</a:t>
            </a:r>
          </a:p>
          <a:p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또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실제 앱에서 유저가 남긴 </a:t>
            </a:r>
            <a:r>
              <a:rPr lang="ko-KR" altLang="en-US" sz="1200" b="1" dirty="0">
                <a:solidFill>
                  <a:srgbClr val="0432FF"/>
                </a:solidFill>
                <a:latin typeface="Malgun Gothic" charset="-127"/>
              </a:rPr>
              <a:t>로그 데이터를 실습 데이터로 활용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해 비정형 데이터를 다루는 경험을 제공하고자 하였다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/>
            </a:r>
            <a:b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</a:b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무엇보다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 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본인이 직접 프로젝트를 맡게된 분석가라고 생각하고 </a:t>
            </a:r>
            <a:r>
              <a:rPr lang="ko-KR" altLang="en-US" sz="1200" b="1" dirty="0">
                <a:solidFill>
                  <a:srgbClr val="0432FF"/>
                </a:solidFill>
                <a:latin typeface="Malgun Gothic" charset="-127"/>
              </a:rPr>
              <a:t>계속적으로 자유롭게 사고</a:t>
            </a:r>
            <a:r>
              <a:rPr lang="en-US" altLang="ko-KR" sz="1200" b="1" dirty="0">
                <a:solidFill>
                  <a:srgbClr val="0432FF"/>
                </a:solidFill>
                <a:latin typeface="Malgun Gothic" charset="-127"/>
              </a:rPr>
              <a:t>/</a:t>
            </a:r>
            <a:r>
              <a:rPr lang="ko-KR" altLang="en-US" sz="1200" b="1" dirty="0">
                <a:solidFill>
                  <a:srgbClr val="0432FF"/>
                </a:solidFill>
                <a:latin typeface="Malgun Gothic" charset="-127"/>
              </a:rPr>
              <a:t>질문하면서 수업에 적극적으로 참여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하는 태도가 필요하다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일방향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주입식이 아닌 </a:t>
            </a:r>
            <a:r>
              <a:rPr lang="ko-KR" altLang="en-US" sz="1200" b="1" dirty="0">
                <a:solidFill>
                  <a:srgbClr val="0432FF"/>
                </a:solidFill>
                <a:latin typeface="Malgun Gothic" charset="-127"/>
              </a:rPr>
              <a:t>쌍방향 소통이 중요한 토론식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임을 감안하여 수업에 참여하는 것을 권장한다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</a:t>
            </a:r>
          </a:p>
          <a:p>
            <a:endParaRPr lang="en-US" altLang="ko-KR" sz="1200" b="1" dirty="0" smtClean="0">
              <a:solidFill>
                <a:srgbClr val="000000"/>
              </a:solidFill>
              <a:latin typeface="Malgun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702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395849"/>
          </a:xfrm>
        </p:spPr>
        <p:txBody>
          <a:bodyPr/>
          <a:lstStyle/>
          <a:p>
            <a:r>
              <a:rPr kumimoji="1" lang="en-US" altLang="ko-KR" dirty="0" smtClean="0">
                <a:solidFill>
                  <a:schemeClr val="bg1"/>
                </a:solidFill>
              </a:rPr>
              <a:t>2</a:t>
            </a:r>
            <a:r>
              <a:rPr kumimoji="1" lang="ko-KR" altLang="en-US" dirty="0" smtClean="0">
                <a:solidFill>
                  <a:schemeClr val="bg1"/>
                </a:solidFill>
              </a:rPr>
              <a:t>주차</a:t>
            </a:r>
            <a:r>
              <a:rPr kumimoji="1" lang="en-US" altLang="ko-KR" dirty="0" smtClean="0">
                <a:solidFill>
                  <a:schemeClr val="bg1"/>
                </a:solidFill>
              </a:rPr>
              <a:t/>
            </a:r>
            <a:br>
              <a:rPr kumimoji="1" lang="en-US" altLang="ko-KR" dirty="0" smtClean="0">
                <a:solidFill>
                  <a:schemeClr val="bg1"/>
                </a:solidFill>
              </a:rPr>
            </a:br>
            <a:r>
              <a:rPr kumimoji="1" lang="en-US" altLang="ko-KR" dirty="0" smtClean="0">
                <a:solidFill>
                  <a:schemeClr val="bg1"/>
                </a:solidFill>
              </a:rPr>
              <a:t>Funnel </a:t>
            </a:r>
            <a:r>
              <a:rPr kumimoji="1" lang="ko-KR" altLang="en-US" dirty="0" smtClean="0">
                <a:solidFill>
                  <a:schemeClr val="bg1"/>
                </a:solidFill>
              </a:rPr>
              <a:t>분석을 통한</a:t>
            </a:r>
            <a:r>
              <a:rPr kumimoji="1" lang="en-US" altLang="ko-KR" dirty="0" smtClean="0">
                <a:solidFill>
                  <a:schemeClr val="bg1"/>
                </a:solidFill>
              </a:rPr>
              <a:t/>
            </a:r>
            <a:br>
              <a:rPr kumimoji="1" lang="en-US" altLang="ko-KR" dirty="0" smtClean="0">
                <a:solidFill>
                  <a:schemeClr val="bg1"/>
                </a:solidFill>
              </a:rPr>
            </a:br>
            <a:r>
              <a:rPr kumimoji="1" lang="ko-KR" altLang="en-US" dirty="0" smtClean="0">
                <a:solidFill>
                  <a:schemeClr val="bg1"/>
                </a:solidFill>
              </a:rPr>
              <a:t>이탈구간 개선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41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 smtClean="0"/>
              <a:t>03. </a:t>
            </a:r>
            <a:r>
              <a:rPr lang="en-US" altLang="ko-KR" sz="2000" b="1" dirty="0"/>
              <a:t>Funnel </a:t>
            </a:r>
            <a:r>
              <a:rPr lang="ko-KR" altLang="en-US" sz="2000" b="1" dirty="0"/>
              <a:t>분석을 통해 이탈 구간 </a:t>
            </a:r>
            <a:r>
              <a:rPr lang="ko-KR" altLang="en-US" sz="2000" b="1" dirty="0" smtClean="0"/>
              <a:t>개선</a:t>
            </a:r>
            <a:endParaRPr lang="ko-KR" altLang="en-US" sz="2000" b="1" dirty="0"/>
          </a:p>
        </p:txBody>
      </p:sp>
      <p:sp>
        <p:nvSpPr>
          <p:cNvPr id="3" name="직사각형 2"/>
          <p:cNvSpPr/>
          <p:nvPr/>
        </p:nvSpPr>
        <p:spPr>
          <a:xfrm>
            <a:off x="662940" y="1517779"/>
            <a:ext cx="8846820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000000"/>
                </a:solidFill>
                <a:latin typeface="Malgun Gothic" charset="-127"/>
              </a:rPr>
              <a:t>목적</a:t>
            </a:r>
          </a:p>
          <a:p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altLang="ko-KR" sz="1200" dirty="0"/>
              <a:t>Funnel </a:t>
            </a:r>
            <a:r>
              <a:rPr lang="ko-KR" altLang="en-US" sz="1200" dirty="0"/>
              <a:t>분석의 개념을 이해하고 </a:t>
            </a:r>
            <a:r>
              <a:rPr lang="ko-KR" altLang="en-US" sz="1200" dirty="0" smtClean="0"/>
              <a:t>로그 </a:t>
            </a:r>
            <a:r>
              <a:rPr lang="ko-KR" altLang="en-US" sz="1200" dirty="0"/>
              <a:t>데이터를 통해 </a:t>
            </a:r>
            <a:r>
              <a:rPr lang="ko-KR" altLang="en-US" sz="1200" dirty="0" smtClean="0"/>
              <a:t>실습을 </a:t>
            </a:r>
            <a:r>
              <a:rPr lang="ko-KR" altLang="en-US" sz="1200" dirty="0"/>
              <a:t>진행한다</a:t>
            </a:r>
            <a:r>
              <a:rPr lang="en-US" altLang="ko-KR" sz="1200" dirty="0"/>
              <a:t>.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마치 분석 프로젝트 업무를 맡은 </a:t>
            </a:r>
            <a:r>
              <a:rPr lang="ko-KR" altLang="en-US" sz="1200" dirty="0" smtClean="0"/>
              <a:t>실무자라고 </a:t>
            </a:r>
            <a:r>
              <a:rPr lang="ko-KR" altLang="en-US" sz="1200" dirty="0"/>
              <a:t>생각하고 </a:t>
            </a:r>
            <a:r>
              <a:rPr lang="en-US" altLang="ko-KR" sz="1200" dirty="0"/>
              <a:t>2</a:t>
            </a:r>
            <a:r>
              <a:rPr lang="ko-KR" altLang="en-US" sz="1200" dirty="0" smtClean="0"/>
              <a:t>강 내용을 </a:t>
            </a:r>
            <a:r>
              <a:rPr lang="ko-KR" altLang="en-US" sz="1200" dirty="0"/>
              <a:t>학습한다</a:t>
            </a:r>
            <a:r>
              <a:rPr lang="en-US" altLang="ko-KR" sz="1200" dirty="0"/>
              <a:t>.</a:t>
            </a:r>
          </a:p>
          <a:p>
            <a:endParaRPr lang="en-US" altLang="ko-KR" sz="1200" b="1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600" b="1" dirty="0" smtClean="0">
                <a:solidFill>
                  <a:srgbClr val="000000"/>
                </a:solidFill>
                <a:latin typeface="Malgun Gothic" charset="-127"/>
              </a:rPr>
              <a:t>목차</a:t>
            </a:r>
          </a:p>
          <a:p>
            <a:pPr>
              <a:buFont typeface="Arial" charset="0"/>
              <a:buChar char="•"/>
            </a:pPr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배경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문제 정의 및 가설 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정립</a:t>
            </a:r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분석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Frame 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구성</a:t>
            </a:r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데이터 전처리</a:t>
            </a:r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데이터 분석</a:t>
            </a:r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리포트 작성</a:t>
            </a:r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4833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03-1. </a:t>
            </a:r>
            <a:r>
              <a:rPr lang="ko-KR" altLang="en-US" sz="2000" b="1" dirty="0" smtClean="0"/>
              <a:t>문제 정의 및 가설 설정</a:t>
            </a:r>
            <a:r>
              <a:rPr lang="en-US" altLang="ko-KR" sz="2000" b="1" dirty="0" smtClean="0"/>
              <a:t>(1)</a:t>
            </a:r>
            <a:endParaRPr lang="ko-KR" altLang="en-US" sz="2000" b="1" dirty="0"/>
          </a:p>
        </p:txBody>
      </p:sp>
      <p:sp>
        <p:nvSpPr>
          <p:cNvPr id="3" name="직사각형 2"/>
          <p:cNvSpPr/>
          <p:nvPr/>
        </p:nvSpPr>
        <p:spPr>
          <a:xfrm>
            <a:off x="662940" y="1517779"/>
            <a:ext cx="10177658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b="1" dirty="0">
                <a:solidFill>
                  <a:srgbClr val="000000"/>
                </a:solidFill>
                <a:latin typeface="Malgun Gothic" charset="-127"/>
              </a:rPr>
              <a:t>요청내용</a:t>
            </a:r>
            <a:endParaRPr lang="en-US" altLang="ko-KR" sz="1600" b="1" dirty="0">
              <a:solidFill>
                <a:srgbClr val="000000"/>
              </a:solidFill>
              <a:latin typeface="Malgun Gothic" charset="-127"/>
            </a:endParaRPr>
          </a:p>
          <a:p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여러분이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데이터 분석가로서 회사에 새로 입사했다고 가정해보자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경력직으로서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여러분이 처음 맡은 업무는 기획팀에서 요청한 업무로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미팅을 통해 아래와 같은 요청을 받았다고 해보자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.</a:t>
            </a:r>
          </a:p>
          <a:p>
            <a:endParaRPr lang="ko-KR" altLang="en-US" sz="1600" b="1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1200" i="1" dirty="0" smtClean="0">
                <a:solidFill>
                  <a:srgbClr val="000000"/>
                </a:solidFill>
                <a:latin typeface="Malgun Gothic" charset="-127"/>
              </a:rPr>
              <a:t>(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기획안을 주면서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)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새로운 시나리오를 유저가 잘 사용하고 있는지 알려주세요</a:t>
            </a:r>
            <a:r>
              <a:rPr lang="en-US" altLang="ko-KR" sz="1200" i="1" dirty="0" smtClean="0">
                <a:solidFill>
                  <a:srgbClr val="000000"/>
                </a:solidFill>
                <a:latin typeface="Malgun Gothic" charset="-127"/>
              </a:rPr>
              <a:t>.</a:t>
            </a:r>
            <a:endParaRPr lang="en-US" altLang="ko-KR" sz="1200" i="1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i="1" dirty="0" smtClean="0">
                <a:solidFill>
                  <a:srgbClr val="000000"/>
                </a:solidFill>
                <a:latin typeface="Malgun Gothic" charset="-127"/>
              </a:rPr>
              <a:t>잘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사용되고 있는 기능은 무엇인지 알려주세요</a:t>
            </a:r>
            <a:r>
              <a:rPr lang="en-US" altLang="ko-KR" sz="1200" i="1" dirty="0" smtClean="0">
                <a:solidFill>
                  <a:srgbClr val="000000"/>
                </a:solidFill>
                <a:latin typeface="Malgun Gothic" charset="-127"/>
              </a:rPr>
              <a:t>.</a:t>
            </a:r>
            <a:endParaRPr lang="en-US" altLang="ko-KR" sz="1200" i="1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i="1" dirty="0" smtClean="0">
                <a:solidFill>
                  <a:srgbClr val="000000"/>
                </a:solidFill>
                <a:latin typeface="Malgun Gothic" charset="-127"/>
              </a:rPr>
              <a:t>개선을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어떻게 해야할지 </a:t>
            </a:r>
            <a:r>
              <a:rPr lang="ko-KR" altLang="en-US" sz="1200" i="1" dirty="0" smtClean="0">
                <a:solidFill>
                  <a:srgbClr val="000000"/>
                </a:solidFill>
                <a:latin typeface="Malgun Gothic" charset="-127"/>
              </a:rPr>
              <a:t>알려주세요</a:t>
            </a:r>
            <a:r>
              <a:rPr lang="en-US" altLang="ko-KR" sz="1200" i="1" dirty="0" smtClean="0">
                <a:solidFill>
                  <a:srgbClr val="000000"/>
                </a:solidFill>
                <a:latin typeface="Malgun Gothic" charset="-127"/>
              </a:rPr>
              <a:t>.</a:t>
            </a:r>
            <a:endParaRPr lang="en-US" altLang="ko-KR" sz="1200" i="1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i="1" dirty="0" smtClean="0">
                <a:solidFill>
                  <a:srgbClr val="000000"/>
                </a:solidFill>
                <a:latin typeface="Malgun Gothic" charset="-127"/>
              </a:rPr>
              <a:t>언제까지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결과를 받아볼 수 있을까요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?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담당자는요</a:t>
            </a:r>
            <a:r>
              <a:rPr lang="en-US" altLang="ko-KR" sz="1200" i="1" dirty="0" smtClean="0">
                <a:solidFill>
                  <a:srgbClr val="000000"/>
                </a:solidFill>
                <a:latin typeface="Malgun Gothic" charset="-127"/>
              </a:rPr>
              <a:t>?</a:t>
            </a:r>
            <a:endParaRPr lang="en-US" altLang="ko-KR" sz="1200" i="1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i="1" dirty="0" smtClean="0">
                <a:solidFill>
                  <a:srgbClr val="000000"/>
                </a:solidFill>
                <a:latin typeface="Malgun Gothic" charset="-127"/>
              </a:rPr>
              <a:t>데이터가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있는지 모르겠어요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없으면 수집해주세요</a:t>
            </a:r>
            <a:r>
              <a:rPr lang="en-US" altLang="ko-KR" sz="1200" i="1" dirty="0" smtClean="0">
                <a:solidFill>
                  <a:srgbClr val="000000"/>
                </a:solidFill>
                <a:latin typeface="Malgun Gothic" charset="-127"/>
              </a:rPr>
              <a:t>.</a:t>
            </a:r>
            <a:r>
              <a:rPr lang="ko-KR" altLang="en-US" sz="1200" dirty="0"/>
              <a:t/>
            </a:r>
            <a:br>
              <a:rPr lang="ko-KR" altLang="en-US" sz="1200" dirty="0"/>
            </a:br>
            <a:endParaRPr lang="ko-KR" altLang="en-US" sz="1200" dirty="0"/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대략 정리를 해보면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,</a:t>
            </a:r>
          </a:p>
          <a:p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기획부서에서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만든 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새로운 시나리오 대로 유저가 앱을 잘 사용하고 있는지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만약 그렇다면 어떤 기능이 잘 사용되고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en-US" altLang="ko-KR" sz="1200" b="1" dirty="0" smtClean="0">
                <a:solidFill>
                  <a:srgbClr val="000000"/>
                </a:solidFill>
                <a:latin typeface="Malgun Gothic" charset="-127"/>
              </a:rPr>
              <a:t/>
            </a:r>
            <a:br>
              <a:rPr lang="en-US" altLang="ko-KR" sz="1200" b="1" dirty="0" smtClean="0">
                <a:solidFill>
                  <a:srgbClr val="000000"/>
                </a:solidFill>
                <a:latin typeface="Malgun Gothic" charset="-127"/>
              </a:rPr>
            </a:br>
            <a:r>
              <a:rPr lang="ko-KR" altLang="en-US" sz="1200" b="1" dirty="0" smtClean="0">
                <a:solidFill>
                  <a:srgbClr val="000000"/>
                </a:solidFill>
                <a:latin typeface="Malgun Gothic" charset="-127"/>
              </a:rPr>
              <a:t>이탈이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많다면 어느 구간인지 어떻게 그 구간을 개선할지 알려달라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는 요청을 받았다고 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할수 있다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.</a:t>
            </a:r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1200205" y="4919857"/>
            <a:ext cx="3055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dirty="0" smtClean="0">
                <a:solidFill>
                  <a:srgbClr val="0432FF"/>
                </a:solidFill>
                <a:latin typeface="HeadLineA" charset="-127"/>
                <a:ea typeface="HeadLineA" charset="-127"/>
                <a:cs typeface="HeadLineA" charset="-127"/>
              </a:rPr>
              <a:t>USABILITY</a:t>
            </a:r>
            <a:endParaRPr kumimoji="1" lang="ko-KR" altLang="en-US" dirty="0">
              <a:solidFill>
                <a:srgbClr val="0432FF"/>
              </a:solidFill>
              <a:latin typeface="HeadLineA" charset="-127"/>
              <a:ea typeface="HeadLineA" charset="-127"/>
              <a:cs typeface="HeadLineA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55089" y="5618479"/>
            <a:ext cx="49883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altLang="ko-KR" sz="1200" dirty="0" smtClean="0">
                <a:ea typeface="Consolas" charset="0"/>
                <a:cs typeface="Consolas" charset="0"/>
              </a:rPr>
              <a:t> </a:t>
            </a:r>
            <a:r>
              <a:rPr lang="ko-KR" altLang="en-US" sz="1200" dirty="0" smtClean="0">
                <a:ea typeface="Consolas" charset="0"/>
                <a:cs typeface="Consolas" charset="0"/>
              </a:rPr>
              <a:t>유용한가</a:t>
            </a:r>
            <a:r>
              <a:rPr lang="en-US" altLang="ko-KR" sz="1200" dirty="0" smtClean="0">
                <a:ea typeface="Consolas" charset="0"/>
                <a:cs typeface="Consolas" charset="0"/>
              </a:rPr>
              <a:t>?</a:t>
            </a:r>
            <a:r>
              <a:rPr lang="ko-KR" altLang="en-US" sz="1200" dirty="0" smtClean="0">
                <a:ea typeface="Consolas" charset="0"/>
                <a:cs typeface="Consolas" charset="0"/>
              </a:rPr>
              <a:t> </a:t>
            </a:r>
            <a:r>
              <a:rPr lang="en-US" altLang="ko-KR" sz="1200" dirty="0" smtClean="0">
                <a:ea typeface="Consolas" charset="0"/>
                <a:cs typeface="Consolas" charset="0"/>
              </a:rPr>
              <a:t>(Useful)</a:t>
            </a:r>
          </a:p>
          <a:p>
            <a:pPr>
              <a:buFont typeface="Arial" charset="0"/>
              <a:buChar char="•"/>
            </a:pPr>
            <a:r>
              <a:rPr lang="en-US" altLang="ko-KR" sz="1200" b="0" i="0" dirty="0">
                <a:effectLst/>
                <a:ea typeface="Consolas" charset="0"/>
                <a:cs typeface="Consolas" charset="0"/>
              </a:rPr>
              <a:t> </a:t>
            </a:r>
            <a:r>
              <a:rPr lang="ko-KR" altLang="en-US" sz="1200" dirty="0" smtClean="0">
                <a:ea typeface="Consolas" charset="0"/>
                <a:cs typeface="Consolas" charset="0"/>
              </a:rPr>
              <a:t>편리한가</a:t>
            </a:r>
            <a:r>
              <a:rPr lang="en-US" altLang="ko-KR" sz="1200" dirty="0" smtClean="0">
                <a:ea typeface="Consolas" charset="0"/>
                <a:cs typeface="Consolas" charset="0"/>
              </a:rPr>
              <a:t>?</a:t>
            </a:r>
            <a:r>
              <a:rPr lang="ko-KR" altLang="en-US" sz="1200" dirty="0" smtClean="0">
                <a:ea typeface="Consolas" charset="0"/>
                <a:cs typeface="Consolas" charset="0"/>
              </a:rPr>
              <a:t> </a:t>
            </a:r>
            <a:r>
              <a:rPr lang="en-US" altLang="ko-KR" sz="1200" dirty="0" smtClean="0">
                <a:ea typeface="Consolas" charset="0"/>
                <a:cs typeface="Consolas" charset="0"/>
              </a:rPr>
              <a:t>(Usable)</a:t>
            </a:r>
          </a:p>
          <a:p>
            <a:pPr>
              <a:buFont typeface="Arial" charset="0"/>
              <a:buChar char="•"/>
            </a:pPr>
            <a:r>
              <a:rPr lang="en-US" altLang="ko-KR" sz="1200" b="0" i="0" dirty="0">
                <a:effectLst/>
                <a:ea typeface="Consolas" charset="0"/>
                <a:cs typeface="Consolas" charset="0"/>
              </a:rPr>
              <a:t> </a:t>
            </a:r>
            <a:r>
              <a:rPr lang="ko-KR" altLang="en-US" sz="1200" b="0" i="0" dirty="0" smtClean="0">
                <a:effectLst/>
                <a:ea typeface="Consolas" charset="0"/>
                <a:cs typeface="Consolas" charset="0"/>
              </a:rPr>
              <a:t>만족스러운가</a:t>
            </a:r>
            <a:r>
              <a:rPr lang="en-US" altLang="ko-KR" sz="1200" b="0" i="0" dirty="0" smtClean="0">
                <a:effectLst/>
                <a:ea typeface="Consolas" charset="0"/>
                <a:cs typeface="Consolas" charset="0"/>
              </a:rPr>
              <a:t>?</a:t>
            </a:r>
            <a:r>
              <a:rPr lang="ko-KR" altLang="en-US" sz="1200" b="0" i="0" dirty="0" smtClean="0">
                <a:effectLst/>
                <a:ea typeface="Consolas" charset="0"/>
                <a:cs typeface="Consolas" charset="0"/>
              </a:rPr>
              <a:t> </a:t>
            </a:r>
            <a:r>
              <a:rPr lang="en-US" altLang="ko-KR" sz="1200" b="0" i="0" dirty="0" smtClean="0">
                <a:effectLst/>
                <a:ea typeface="Consolas" charset="0"/>
                <a:cs typeface="Consolas" charset="0"/>
              </a:rPr>
              <a:t>(</a:t>
            </a:r>
            <a:r>
              <a:rPr lang="en-US" altLang="ko-KR" sz="1200" dirty="0" err="1" smtClean="0"/>
              <a:t>Satisfiable</a:t>
            </a:r>
            <a:r>
              <a:rPr lang="en-US" altLang="ko-KR" sz="1200" dirty="0" smtClean="0"/>
              <a:t>)</a:t>
            </a:r>
            <a:endParaRPr lang="en-US" altLang="ko-KR" sz="1200" b="0" i="0" dirty="0">
              <a:effectLst/>
              <a:ea typeface="Consolas" charset="0"/>
              <a:cs typeface="Consolas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99160" y="5273800"/>
            <a:ext cx="23605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hlinkClick r:id="rId3"/>
              </a:rPr>
              <a:t>http://www.thinkuser.com/usability01</a:t>
            </a:r>
            <a:r>
              <a:rPr lang="en-US" altLang="ko-KR" sz="900" dirty="0" smtClean="0">
                <a:hlinkClick r:id="rId3"/>
              </a:rPr>
              <a:t>/</a:t>
            </a:r>
            <a:endParaRPr lang="en-US" altLang="ko-KR" sz="900" dirty="0" smtClean="0"/>
          </a:p>
          <a:p>
            <a:endParaRPr lang="en-US" altLang="ko-KR" sz="9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6213759" y="5119911"/>
            <a:ext cx="16852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rgbClr val="000000"/>
                </a:solidFill>
                <a:latin typeface="Malgun Gothic" charset="-127"/>
              </a:rPr>
              <a:t>How to measure?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0819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03-1. </a:t>
            </a:r>
            <a:r>
              <a:rPr lang="ko-KR" altLang="en-US" sz="2000" b="1" dirty="0"/>
              <a:t>문제 정의 및 가설 설정</a:t>
            </a:r>
            <a:r>
              <a:rPr lang="en-US" altLang="ko-KR" sz="2000" b="1" dirty="0" smtClean="0"/>
              <a:t>(2)</a:t>
            </a:r>
            <a:endParaRPr lang="ko-KR" altLang="en-US" sz="2000" b="1" dirty="0"/>
          </a:p>
        </p:txBody>
      </p:sp>
      <p:sp>
        <p:nvSpPr>
          <p:cNvPr id="3" name="직사각형 2"/>
          <p:cNvSpPr/>
          <p:nvPr/>
        </p:nvSpPr>
        <p:spPr>
          <a:xfrm>
            <a:off x="662940" y="1345656"/>
            <a:ext cx="884682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smtClean="0"/>
              <a:t>배경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문제의 </a:t>
            </a:r>
            <a:r>
              <a:rPr lang="ko-KR" altLang="en-US" sz="1200" dirty="0"/>
              <a:t>배경은 보통 분석을 요청하는 외부의 팀</a:t>
            </a:r>
            <a:r>
              <a:rPr lang="en-US" altLang="ko-KR" sz="1200" dirty="0"/>
              <a:t>(</a:t>
            </a:r>
            <a:r>
              <a:rPr lang="ko-KR" altLang="en-US" sz="1200" dirty="0"/>
              <a:t>예</a:t>
            </a:r>
            <a:r>
              <a:rPr lang="en-US" altLang="ko-KR" sz="1200" dirty="0"/>
              <a:t>, </a:t>
            </a:r>
            <a:r>
              <a:rPr lang="ko-KR" altLang="en-US" sz="1200" dirty="0"/>
              <a:t>기획</a:t>
            </a:r>
            <a:r>
              <a:rPr lang="en-US" altLang="ko-KR" sz="1200" dirty="0"/>
              <a:t>, </a:t>
            </a:r>
            <a:r>
              <a:rPr lang="ko-KR" altLang="en-US" sz="1200" dirty="0"/>
              <a:t>마케팅 등</a:t>
            </a:r>
            <a:r>
              <a:rPr lang="en-US" altLang="ko-KR" sz="1200" dirty="0"/>
              <a:t>)</a:t>
            </a:r>
            <a:r>
              <a:rPr lang="ko-KR" altLang="en-US" sz="1200" dirty="0"/>
              <a:t>에 의해 발의되고</a:t>
            </a:r>
            <a:r>
              <a:rPr lang="en-US" altLang="ko-KR" sz="1200" dirty="0"/>
              <a:t>, </a:t>
            </a:r>
            <a:r>
              <a:rPr lang="ko-KR" altLang="en-US" sz="1200" dirty="0"/>
              <a:t>여러 번의 논의를 통해 이루어진다</a:t>
            </a:r>
            <a:r>
              <a:rPr lang="en-US" altLang="ko-KR" sz="1200" dirty="0"/>
              <a:t>. </a:t>
            </a:r>
            <a:endParaRPr lang="en-US" altLang="ko-KR" sz="1200" dirty="0" smtClean="0"/>
          </a:p>
          <a:p>
            <a:r>
              <a:rPr lang="ko-KR" altLang="en-US" sz="1200" dirty="0" smtClean="0"/>
              <a:t>논의가 </a:t>
            </a:r>
            <a:r>
              <a:rPr lang="ko-KR" altLang="en-US" sz="1200" dirty="0"/>
              <a:t>마무리된 후 간단하게 </a:t>
            </a:r>
            <a:r>
              <a:rPr lang="ko-KR" altLang="en-US" sz="1200" b="1" dirty="0"/>
              <a:t>배경과 목적 등을 정리하여 공유 및 최종 컨펌</a:t>
            </a:r>
            <a:r>
              <a:rPr lang="ko-KR" altLang="en-US" sz="1200" dirty="0"/>
              <a:t>을 받아 놓는 것은 유용하다</a:t>
            </a:r>
            <a:r>
              <a:rPr lang="en-US" altLang="ko-KR" sz="1200" dirty="0"/>
              <a:t>. 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이번 </a:t>
            </a:r>
            <a:r>
              <a:rPr lang="ko-KR" altLang="en-US" sz="1200" dirty="0"/>
              <a:t>가상 사례의 경우</a:t>
            </a:r>
            <a:r>
              <a:rPr lang="en-US" altLang="ko-KR" sz="1200" dirty="0"/>
              <a:t>, </a:t>
            </a:r>
            <a:r>
              <a:rPr lang="ko-KR" altLang="en-US" sz="1200" dirty="0"/>
              <a:t>아래와 같이 배경이 정리될 수 있다</a:t>
            </a:r>
            <a:r>
              <a:rPr lang="en-US" altLang="ko-KR" sz="1200" dirty="0"/>
              <a:t>.</a:t>
            </a:r>
          </a:p>
          <a:p>
            <a:endParaRPr lang="en-US" altLang="ko-KR" sz="1200" dirty="0" smtClean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 smtClean="0"/>
              <a:t>유저가 </a:t>
            </a:r>
            <a:r>
              <a:rPr lang="ko-KR" altLang="en-US" sz="1200" dirty="0"/>
              <a:t>남긴 데이터를 기반으로 </a:t>
            </a:r>
            <a:r>
              <a:rPr lang="ko-KR" altLang="en-US" sz="1200" b="1" dirty="0" smtClean="0"/>
              <a:t>시나리오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기능에 </a:t>
            </a:r>
            <a:r>
              <a:rPr lang="ko-KR" altLang="en-US" sz="1200" b="1" dirty="0"/>
              <a:t>대한 사용성을 파악하고 개선점을 도출</a:t>
            </a:r>
            <a:endParaRPr lang="ko-KR" altLang="en-US" sz="1200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궁극적인 목적은 유저 피드백을 통한 </a:t>
            </a:r>
            <a:r>
              <a:rPr lang="en-US" altLang="ko-KR" sz="1200" b="1" dirty="0"/>
              <a:t>Learning</a:t>
            </a:r>
            <a:r>
              <a:rPr lang="ko-KR" altLang="en-US" sz="1200" b="1" dirty="0"/>
              <a:t>을 통해 전반적인 사용자 경험</a:t>
            </a:r>
            <a:r>
              <a:rPr lang="en-US" altLang="ko-KR" sz="1200" b="1" dirty="0"/>
              <a:t>(UX)</a:t>
            </a:r>
            <a:r>
              <a:rPr lang="ko-KR" altLang="en-US" sz="1200" b="1" dirty="0"/>
              <a:t>를 지속적으로 높이는 것</a:t>
            </a:r>
            <a:endParaRPr lang="ko-KR" altLang="en-US" sz="1200" dirty="0"/>
          </a:p>
        </p:txBody>
      </p:sp>
      <p:pic>
        <p:nvPicPr>
          <p:cNvPr id="2050" name="Picture 2" descr="https://wikidocs.net/images/page/16571/ux_proces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78" y="3383268"/>
            <a:ext cx="36957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상자 5"/>
          <p:cNvSpPr txBox="1"/>
          <p:nvPr/>
        </p:nvSpPr>
        <p:spPr>
          <a:xfrm>
            <a:off x="1237129" y="5967198"/>
            <a:ext cx="12202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/>
              <a:t>Source: </a:t>
            </a:r>
            <a:r>
              <a:rPr lang="en-US" altLang="ko-KR" sz="900">
                <a:hlinkClick r:id="rId4"/>
              </a:rPr>
              <a:t>Impact Hub</a:t>
            </a:r>
            <a:endParaRPr kumimoji="1"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6920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03-1. </a:t>
            </a:r>
            <a:r>
              <a:rPr lang="ko-KR" altLang="en-US" sz="2000" b="1" dirty="0"/>
              <a:t>문제 정의 및 가설 설정</a:t>
            </a:r>
            <a:r>
              <a:rPr lang="en-US" altLang="ko-KR" sz="2000" b="1" dirty="0" smtClean="0"/>
              <a:t>(3)</a:t>
            </a:r>
            <a:endParaRPr lang="ko-KR" altLang="en-US" sz="2000" b="1" dirty="0"/>
          </a:p>
        </p:txBody>
      </p:sp>
      <p:sp>
        <p:nvSpPr>
          <p:cNvPr id="3" name="직사각형 2"/>
          <p:cNvSpPr/>
          <p:nvPr/>
        </p:nvSpPr>
        <p:spPr>
          <a:xfrm>
            <a:off x="662939" y="1345656"/>
            <a:ext cx="103421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smtClean="0"/>
              <a:t>문제 정의 </a:t>
            </a:r>
            <a:r>
              <a:rPr lang="en-US" altLang="ko-KR" sz="1600" b="1" dirty="0" smtClean="0"/>
              <a:t>(</a:t>
            </a:r>
            <a:r>
              <a:rPr lang="ko-KR" altLang="en-US" sz="1600" b="1" dirty="0" smtClean="0"/>
              <a:t>목적 설정</a:t>
            </a:r>
            <a:r>
              <a:rPr lang="en-US" altLang="ko-KR" sz="1600" b="1" dirty="0" smtClean="0"/>
              <a:t>)</a:t>
            </a:r>
            <a:endParaRPr lang="en-US" altLang="ko-KR" sz="1600" dirty="0" smtClean="0"/>
          </a:p>
          <a:p>
            <a:endParaRPr lang="en-US" altLang="ko-KR" sz="1200" dirty="0" smtClean="0"/>
          </a:p>
          <a:p>
            <a:r>
              <a:rPr lang="ko-KR" altLang="en-US" sz="1200" dirty="0"/>
              <a:t>문제를 정확하게 정의하고 목적을 설정하는 과정은 모든 분석 프로젝트 과정에서 가장 중요한 과정이라고 해도 과언이 아니다</a:t>
            </a:r>
            <a:r>
              <a:rPr lang="en-US" altLang="ko-KR" sz="1200" dirty="0"/>
              <a:t>. 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배경을 </a:t>
            </a:r>
            <a:r>
              <a:rPr lang="ko-KR" altLang="en-US" sz="1200" dirty="0"/>
              <a:t>통해 문제를 정의하면 아래와 같이 정리할 수 있다</a:t>
            </a:r>
            <a:r>
              <a:rPr lang="en-US" altLang="ko-KR" sz="1200" dirty="0"/>
              <a:t>. </a:t>
            </a:r>
            <a:endParaRPr lang="en-US" altLang="ko-KR" sz="1200" dirty="0" smtClean="0"/>
          </a:p>
          <a:p>
            <a:r>
              <a:rPr lang="ko-KR" altLang="en-US" sz="1200" dirty="0" smtClean="0"/>
              <a:t>만약 </a:t>
            </a:r>
            <a:r>
              <a:rPr lang="ko-KR" altLang="en-US" sz="1200" dirty="0"/>
              <a:t>실무에서 모호한 부분이 있다면</a:t>
            </a:r>
            <a:r>
              <a:rPr lang="en-US" altLang="ko-KR" sz="1200" dirty="0"/>
              <a:t>, </a:t>
            </a:r>
            <a:r>
              <a:rPr lang="ko-KR" altLang="en-US" sz="1200" dirty="0"/>
              <a:t>분석 요청자와 충분한 논의를 거쳐 이 단계를 보다 명확하게 진행하고 다음 단계로 넘어가는 것이 중요하다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 smtClean="0"/>
          </a:p>
          <a:p>
            <a:pPr marL="171450" indent="-171450">
              <a:buFont typeface="Arial" charset="0"/>
              <a:buChar char="•"/>
            </a:pPr>
            <a:r>
              <a:rPr lang="en-US" altLang="ko-KR" sz="1200" b="1" dirty="0">
                <a:solidFill>
                  <a:srgbClr val="0432FF"/>
                </a:solidFill>
              </a:rPr>
              <a:t>Funnel </a:t>
            </a:r>
            <a:r>
              <a:rPr lang="ko-KR" altLang="en-US" sz="1200" b="1" dirty="0">
                <a:solidFill>
                  <a:srgbClr val="0432FF"/>
                </a:solidFill>
              </a:rPr>
              <a:t>방식으로 유저의 행동 패턴을 파악하여 해당 시나리오의 </a:t>
            </a:r>
            <a:r>
              <a:rPr lang="en-US" altLang="ko-KR" sz="1200" b="1" dirty="0">
                <a:solidFill>
                  <a:srgbClr val="0432FF"/>
                </a:solidFill>
              </a:rPr>
              <a:t>Bottleneck </a:t>
            </a:r>
            <a:r>
              <a:rPr lang="ko-KR" altLang="en-US" sz="1200" b="1" dirty="0">
                <a:solidFill>
                  <a:srgbClr val="0432FF"/>
                </a:solidFill>
              </a:rPr>
              <a:t>구간을 </a:t>
            </a:r>
            <a:r>
              <a:rPr lang="ko-KR" altLang="en-US" sz="1200" b="1" dirty="0" smtClean="0">
                <a:solidFill>
                  <a:srgbClr val="0432FF"/>
                </a:solidFill>
              </a:rPr>
              <a:t>탐색</a:t>
            </a:r>
            <a:endParaRPr lang="en-US" altLang="ko-KR" sz="1200" dirty="0">
              <a:solidFill>
                <a:srgbClr val="0432FF"/>
              </a:solidFill>
            </a:endParaRPr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 smtClean="0">
                <a:solidFill>
                  <a:srgbClr val="0432FF"/>
                </a:solidFill>
              </a:rPr>
              <a:t>유저를 </a:t>
            </a:r>
            <a:r>
              <a:rPr lang="ko-KR" altLang="en-US" sz="1200" b="1" dirty="0">
                <a:solidFill>
                  <a:srgbClr val="0432FF"/>
                </a:solidFill>
              </a:rPr>
              <a:t>세분화하여 </a:t>
            </a:r>
            <a:r>
              <a:rPr lang="en-US" altLang="ko-KR" sz="1200" b="1" dirty="0">
                <a:solidFill>
                  <a:srgbClr val="0432FF"/>
                </a:solidFill>
              </a:rPr>
              <a:t>Bottleneck </a:t>
            </a:r>
            <a:r>
              <a:rPr lang="ko-KR" altLang="en-US" sz="1200" b="1" dirty="0">
                <a:solidFill>
                  <a:srgbClr val="0432FF"/>
                </a:solidFill>
              </a:rPr>
              <a:t>개선 방안에 유용한 </a:t>
            </a:r>
            <a:r>
              <a:rPr lang="en-US" altLang="ko-KR" sz="1200" b="1" dirty="0">
                <a:solidFill>
                  <a:srgbClr val="0432FF"/>
                </a:solidFill>
              </a:rPr>
              <a:t>Insight</a:t>
            </a:r>
            <a:r>
              <a:rPr lang="ko-KR" altLang="en-US" sz="1200" b="1" dirty="0">
                <a:solidFill>
                  <a:srgbClr val="0432FF"/>
                </a:solidFill>
              </a:rPr>
              <a:t>를 </a:t>
            </a:r>
            <a:r>
              <a:rPr lang="ko-KR" altLang="en-US" sz="1200" b="1" dirty="0" smtClean="0">
                <a:solidFill>
                  <a:srgbClr val="0432FF"/>
                </a:solidFill>
              </a:rPr>
              <a:t>도출</a:t>
            </a:r>
            <a:endParaRPr lang="ko-KR" altLang="en-US" sz="1200" dirty="0">
              <a:solidFill>
                <a:srgbClr val="0432FF"/>
              </a:solidFill>
            </a:endParaRPr>
          </a:p>
        </p:txBody>
      </p:sp>
      <p:pic>
        <p:nvPicPr>
          <p:cNvPr id="7" name="Picture 2" descr="https://wikidocs.net/images/page/16560/funn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212" y="3933869"/>
            <a:ext cx="184785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639249" y="3595315"/>
            <a:ext cx="9076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/>
              <a:t>Funnel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870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03-1. </a:t>
            </a:r>
            <a:r>
              <a:rPr lang="ko-KR" altLang="en-US" sz="2000" b="1" dirty="0"/>
              <a:t>문제 정의 및 가설 설정</a:t>
            </a:r>
            <a:r>
              <a:rPr lang="en-US" altLang="ko-KR" sz="2000" b="1" dirty="0" smtClean="0"/>
              <a:t>(4)</a:t>
            </a:r>
            <a:endParaRPr lang="ko-KR" altLang="en-US" sz="2000" b="1" dirty="0"/>
          </a:p>
        </p:txBody>
      </p:sp>
      <p:sp>
        <p:nvSpPr>
          <p:cNvPr id="3" name="직사각형 2"/>
          <p:cNvSpPr/>
          <p:nvPr/>
        </p:nvSpPr>
        <p:spPr>
          <a:xfrm>
            <a:off x="652181" y="1238079"/>
            <a:ext cx="1034213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가설 정립 및 예상 </a:t>
            </a:r>
            <a:r>
              <a:rPr lang="en-US" altLang="ko-KR" sz="1600" b="1" dirty="0" smtClean="0"/>
              <a:t>Output</a:t>
            </a:r>
            <a:endParaRPr lang="en-US" altLang="ko-KR" sz="1600" b="1" dirty="0"/>
          </a:p>
          <a:p>
            <a:r>
              <a:rPr lang="ko-KR" altLang="en-US" sz="1600" dirty="0"/>
              <a:t/>
            </a:r>
            <a:br>
              <a:rPr lang="ko-KR" altLang="en-US" sz="1600" dirty="0"/>
            </a:br>
            <a:r>
              <a:rPr lang="ko-KR" altLang="en-US" sz="1200" dirty="0" smtClean="0"/>
              <a:t>가설을 </a:t>
            </a:r>
            <a:r>
              <a:rPr lang="ko-KR" altLang="en-US" sz="1200" dirty="0"/>
              <a:t>설정하는 것은 도메인 지식이 충분하지 않거나 분석 업무 경험이 많지 않다면 어려울 수 있는 부분이다</a:t>
            </a:r>
            <a:r>
              <a:rPr lang="en-US" altLang="ko-KR" sz="1200" dirty="0"/>
              <a:t>. 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가설 </a:t>
            </a:r>
            <a:r>
              <a:rPr lang="ko-KR" altLang="en-US" sz="1200" dirty="0"/>
              <a:t>설정은 상황에 따라 생략할 수 있는 부분이며</a:t>
            </a:r>
            <a:r>
              <a:rPr lang="en-US" altLang="ko-KR" sz="1200" dirty="0"/>
              <a:t>, </a:t>
            </a:r>
            <a:r>
              <a:rPr lang="ko-KR" altLang="en-US" sz="1200" dirty="0"/>
              <a:t>오히려 데이터 탐색의 범위를 좁히는 결과를 낳기도 하기 때문에 목적 설정 과정에 비해 중요도가 높지 않다고 할 수 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그러나 </a:t>
            </a:r>
            <a:r>
              <a:rPr lang="ko-KR" altLang="en-US" sz="1200" b="1" dirty="0" smtClean="0"/>
              <a:t>가설을 </a:t>
            </a:r>
            <a:r>
              <a:rPr lang="ko-KR" altLang="en-US" sz="1200" b="1" dirty="0"/>
              <a:t>만들고 예상 산출물</a:t>
            </a:r>
            <a:r>
              <a:rPr lang="en-US" altLang="ko-KR" sz="1200" b="1" dirty="0"/>
              <a:t>(</a:t>
            </a:r>
            <a:r>
              <a:rPr lang="en-US" altLang="ko-KR" sz="1200" b="1" dirty="0" smtClean="0"/>
              <a:t>Output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을 그려보는 과정은 데이터 수집 및 분석 과정에서 수많은 의사결정을 진행할시 도움</a:t>
            </a:r>
            <a:r>
              <a:rPr lang="ko-KR" altLang="en-US" sz="1200" dirty="0"/>
              <a:t>이 되기도 한다</a:t>
            </a:r>
            <a:r>
              <a:rPr lang="en-US" altLang="ko-KR" sz="1200" dirty="0"/>
              <a:t>. 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이번 </a:t>
            </a:r>
            <a:r>
              <a:rPr lang="ko-KR" altLang="en-US" sz="1200" dirty="0"/>
              <a:t>가상 상황에서는 아래와 같이 가설을 미리 도출하여 예상 산출물을 어렴풋이 그려볼 수 있다</a:t>
            </a:r>
            <a:r>
              <a:rPr lang="en-US" altLang="ko-KR" sz="1200" dirty="0"/>
              <a:t>.</a:t>
            </a:r>
          </a:p>
          <a:p>
            <a:endParaRPr lang="en-US" altLang="ko-KR" sz="1200" dirty="0" smtClean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 smtClean="0"/>
              <a:t>가설</a:t>
            </a:r>
            <a:r>
              <a:rPr lang="en-US" altLang="ko-KR" sz="1200" dirty="0"/>
              <a:t>1: </a:t>
            </a:r>
            <a:r>
              <a:rPr lang="ko-KR" altLang="en-US" sz="1200" dirty="0"/>
              <a:t>이탈이 많이 발생하는 구간은 </a:t>
            </a:r>
            <a:r>
              <a:rPr lang="ko-KR" altLang="en-US" sz="1200" b="1" dirty="0">
                <a:solidFill>
                  <a:srgbClr val="0432FF"/>
                </a:solidFill>
              </a:rPr>
              <a:t>구매 상세 페이지에서 구매 완료로 전환하는 구간</a:t>
            </a:r>
            <a:r>
              <a:rPr lang="ko-KR" altLang="en-US" sz="1200" dirty="0"/>
              <a:t>일 것이다</a:t>
            </a:r>
            <a:r>
              <a:rPr lang="en-US" altLang="ko-KR" sz="1200" dirty="0" smtClean="0"/>
              <a:t>.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 smtClean="0"/>
              <a:t>이유</a:t>
            </a:r>
            <a:r>
              <a:rPr lang="en-US" altLang="ko-KR" sz="1200" dirty="0"/>
              <a:t>1: </a:t>
            </a:r>
            <a:r>
              <a:rPr lang="ko-KR" altLang="en-US" sz="1200" dirty="0"/>
              <a:t>구매를 한다는 것은 돈을 지불해야 하는 행위이며 일반적으로 목적 달성이 어려움</a:t>
            </a:r>
          </a:p>
          <a:p>
            <a:endParaRPr lang="en-US" altLang="ko-KR" sz="1200" dirty="0" smtClean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 smtClean="0"/>
              <a:t>가설</a:t>
            </a:r>
            <a:r>
              <a:rPr lang="en-US" altLang="ko-KR" sz="1200" dirty="0"/>
              <a:t>2: </a:t>
            </a:r>
            <a:r>
              <a:rPr lang="ko-KR" altLang="en-US" sz="1200" dirty="0" smtClean="0"/>
              <a:t>그룹으로 세분화했을 때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</a:t>
            </a:r>
            <a:r>
              <a:rPr lang="ko-KR" altLang="en-US" sz="1200" b="1" dirty="0" smtClean="0">
                <a:solidFill>
                  <a:srgbClr val="0432FF"/>
                </a:solidFill>
              </a:rPr>
              <a:t>그룹 조건에 </a:t>
            </a:r>
            <a:r>
              <a:rPr lang="ko-KR" altLang="en-US" sz="1200" b="1" dirty="0">
                <a:solidFill>
                  <a:srgbClr val="0432FF"/>
                </a:solidFill>
              </a:rPr>
              <a:t>따라 전환율이나 이탈율에서 통계적으로 유의미한 차이</a:t>
            </a:r>
            <a:r>
              <a:rPr lang="ko-KR" altLang="en-US" sz="1200" dirty="0"/>
              <a:t>를 보일 것이다</a:t>
            </a:r>
            <a:r>
              <a:rPr lang="en-US" altLang="ko-KR" sz="1200" dirty="0" smtClean="0"/>
              <a:t>.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 smtClean="0"/>
              <a:t>이유</a:t>
            </a:r>
            <a:r>
              <a:rPr lang="en-US" altLang="ko-KR" sz="1200" dirty="0"/>
              <a:t>2: </a:t>
            </a:r>
            <a:r>
              <a:rPr lang="ko-KR" altLang="en-US" sz="1200" dirty="0"/>
              <a:t>그룹 조건은 행동 패턴을 결정짓는 주요 요인중 하나이므로 위와 같은 결과가 나올 </a:t>
            </a:r>
            <a:r>
              <a:rPr lang="ko-KR" altLang="en-US" sz="1200" dirty="0" smtClean="0"/>
              <a:t>것</a:t>
            </a:r>
            <a:endParaRPr lang="en-US" altLang="ko-KR" sz="1200" dirty="0" smtClean="0"/>
          </a:p>
          <a:p>
            <a:r>
              <a:rPr lang="en-US" altLang="ko-KR" sz="1200" dirty="0" smtClean="0"/>
              <a:t>            (</a:t>
            </a:r>
            <a:r>
              <a:rPr lang="ko-KR" altLang="en-US" sz="1200" dirty="0"/>
              <a:t>단</a:t>
            </a:r>
            <a:r>
              <a:rPr lang="en-US" altLang="ko-KR" sz="1200" dirty="0"/>
              <a:t>, </a:t>
            </a:r>
            <a:r>
              <a:rPr lang="ko-KR" altLang="en-US" sz="1200" dirty="0"/>
              <a:t>그룹 세분화가 진행되기 전이므로 </a:t>
            </a:r>
            <a:r>
              <a:rPr lang="ko-KR" altLang="en-US" sz="1200" b="1" dirty="0" smtClean="0"/>
              <a:t>오픈 </a:t>
            </a:r>
            <a:r>
              <a:rPr lang="ko-KR" altLang="en-US" sz="1200" b="1" dirty="0"/>
              <a:t>결론</a:t>
            </a:r>
            <a:r>
              <a:rPr lang="ko-KR" altLang="en-US" sz="1200" dirty="0"/>
              <a:t>으로 유지</a:t>
            </a:r>
            <a:r>
              <a:rPr lang="en-US" altLang="ko-KR" sz="1200" dirty="0"/>
              <a:t>)</a:t>
            </a:r>
          </a:p>
          <a:p>
            <a:r>
              <a:rPr lang="ko-KR" altLang="en-US" sz="1200" dirty="0"/>
              <a:t/>
            </a:r>
            <a:br>
              <a:rPr lang="ko-KR" altLang="en-US" sz="1200" dirty="0"/>
            </a:br>
            <a:endParaRPr lang="ko-KR" altLang="en-US" sz="1200" dirty="0"/>
          </a:p>
        </p:txBody>
      </p:sp>
      <p:pic>
        <p:nvPicPr>
          <p:cNvPr id="4098" name="Picture 2" descr="https://wikidocs.net/images/page/16571/outpu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348" y="4420754"/>
            <a:ext cx="42957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39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03-2.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분석 </a:t>
            </a:r>
            <a:r>
              <a:rPr lang="ko-KR" altLang="en-US" sz="2000" b="1" dirty="0" smtClean="0">
                <a:solidFill>
                  <a:srgbClr val="000000"/>
                </a:solidFill>
                <a:latin typeface="Malgun Gothic" charset="-127"/>
              </a:rPr>
              <a:t>프레임</a:t>
            </a:r>
            <a:r>
              <a:rPr lang="en-US" altLang="ko-KR" sz="2000" b="1" dirty="0" smtClean="0">
                <a:solidFill>
                  <a:srgbClr val="000000"/>
                </a:solidFill>
                <a:latin typeface="Malgun Gothic" charset="-127"/>
              </a:rPr>
              <a:t>(1)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52181" y="1238079"/>
            <a:ext cx="10342133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/>
              <a:t>MECE (</a:t>
            </a:r>
            <a:r>
              <a:rPr lang="en-US" altLang="ko-KR" sz="1600" b="1" dirty="0"/>
              <a:t>Mutually Exclusive Collectively </a:t>
            </a:r>
            <a:r>
              <a:rPr lang="en-US" altLang="ko-KR" sz="1600" b="1" dirty="0" smtClean="0"/>
              <a:t>Exhaustive)</a:t>
            </a:r>
            <a:endParaRPr lang="en-US" altLang="ko-KR" sz="1600" b="1" dirty="0"/>
          </a:p>
          <a:p>
            <a:r>
              <a:rPr lang="ko-KR" altLang="en-US" sz="1600" dirty="0"/>
              <a:t/>
            </a:r>
            <a:br>
              <a:rPr lang="ko-KR" altLang="en-US" sz="1600" dirty="0"/>
            </a:br>
            <a:r>
              <a:rPr lang="ko-KR" altLang="en-US" sz="1200" dirty="0" smtClean="0"/>
              <a:t>분석 </a:t>
            </a:r>
            <a:r>
              <a:rPr lang="en-US" altLang="ko-KR" sz="1200" dirty="0"/>
              <a:t>Frame</a:t>
            </a:r>
            <a:r>
              <a:rPr lang="ko-KR" altLang="en-US" sz="1200" dirty="0"/>
              <a:t>은 최종 목표를 달성하기 위한 나침반 혹은 지도와 같은 역할을 한다</a:t>
            </a:r>
            <a:r>
              <a:rPr lang="en-US" altLang="ko-KR" sz="1200" dirty="0"/>
              <a:t>. </a:t>
            </a:r>
            <a:endParaRPr lang="en-US" altLang="ko-KR" sz="1200" dirty="0" smtClean="0"/>
          </a:p>
          <a:p>
            <a:r>
              <a:rPr lang="ko-KR" altLang="en-US" sz="1200" dirty="0" smtClean="0"/>
              <a:t>보통 </a:t>
            </a:r>
            <a:r>
              <a:rPr lang="en-US" altLang="ko-KR" sz="1200" dirty="0"/>
              <a:t>Frame</a:t>
            </a:r>
            <a:r>
              <a:rPr lang="ko-KR" altLang="en-US" sz="1200" dirty="0"/>
              <a:t>은 최상위 목적</a:t>
            </a:r>
            <a:r>
              <a:rPr lang="en-US" altLang="ko-KR" sz="1200" dirty="0"/>
              <a:t>, </a:t>
            </a:r>
            <a:r>
              <a:rPr lang="ko-KR" altLang="en-US" sz="1200" dirty="0"/>
              <a:t>그리고 그 목적을 달성하기 위한 하위 목적</a:t>
            </a:r>
            <a:r>
              <a:rPr lang="en-US" altLang="ko-KR" sz="1200" dirty="0"/>
              <a:t>, </a:t>
            </a:r>
            <a:r>
              <a:rPr lang="ko-KR" altLang="en-US" sz="1200" dirty="0"/>
              <a:t>그리고 세부적인 </a:t>
            </a:r>
            <a:r>
              <a:rPr lang="en-US" altLang="ko-KR" sz="1200" dirty="0"/>
              <a:t>Task</a:t>
            </a:r>
            <a:r>
              <a:rPr lang="ko-KR" altLang="en-US" sz="1200" dirty="0"/>
              <a:t>로 구성이 된다</a:t>
            </a:r>
            <a:r>
              <a:rPr lang="en-US" altLang="ko-KR" sz="1200" dirty="0"/>
              <a:t>. 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이러한 </a:t>
            </a:r>
            <a:r>
              <a:rPr lang="ko-KR" altLang="en-US" sz="1200" dirty="0"/>
              <a:t>구성을 위해 목표와 </a:t>
            </a:r>
            <a:r>
              <a:rPr lang="en-US" altLang="ko-KR" sz="1200" dirty="0"/>
              <a:t>Task</a:t>
            </a:r>
            <a:r>
              <a:rPr lang="ko-KR" altLang="en-US" sz="1200" dirty="0"/>
              <a:t>를 잘 구분하고 분류하는 것이 중요한데</a:t>
            </a:r>
            <a:r>
              <a:rPr lang="en-US" altLang="ko-KR" sz="1200" dirty="0"/>
              <a:t>,  </a:t>
            </a:r>
            <a:r>
              <a:rPr lang="ko-KR" altLang="en-US" sz="1200" dirty="0"/>
              <a:t>이 과정에 많이 쓰이는 철학과 접근법이 </a:t>
            </a:r>
            <a:r>
              <a:rPr lang="en-US" altLang="ko-KR" sz="1200" dirty="0" smtClean="0"/>
              <a:t>MECE</a:t>
            </a:r>
            <a:r>
              <a:rPr lang="ko-KR" altLang="en-US" sz="1200" dirty="0" smtClean="0"/>
              <a:t>이다</a:t>
            </a:r>
            <a:r>
              <a:rPr lang="en-US" altLang="ko-KR" sz="1200" dirty="0"/>
              <a:t>. </a:t>
            </a:r>
          </a:p>
          <a:p>
            <a:r>
              <a:rPr lang="en-US" altLang="ko-KR" sz="1200" b="1" dirty="0" smtClean="0"/>
              <a:t>Mutually </a:t>
            </a:r>
            <a:r>
              <a:rPr lang="en-US" altLang="ko-KR" sz="1200" b="1" dirty="0"/>
              <a:t>Exclusive Collectively Exhaustive</a:t>
            </a:r>
            <a:r>
              <a:rPr lang="ko-KR" altLang="en-US" sz="1200" b="1" dirty="0"/>
              <a:t>의 약자로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항목을 겹치지 않고 누락되지 않게 잘 나눈 것이라고 </a:t>
            </a:r>
            <a:r>
              <a:rPr lang="ko-KR" altLang="en-US" sz="1200" dirty="0"/>
              <a:t>할 수 있다</a:t>
            </a:r>
            <a:r>
              <a:rPr lang="en-US" altLang="ko-KR" sz="1200" dirty="0"/>
              <a:t>. 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특히 </a:t>
            </a:r>
            <a:r>
              <a:rPr lang="ko-KR" altLang="en-US" sz="1200" dirty="0"/>
              <a:t>비즈니스 </a:t>
            </a:r>
            <a:r>
              <a:rPr lang="ko-KR" altLang="en-US" sz="1200" dirty="0" smtClean="0"/>
              <a:t>목적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달성이나 이슈 해결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데이터 분석의 목적을 달성하기 위한 </a:t>
            </a:r>
            <a:r>
              <a:rPr lang="en-US" altLang="ko-KR" sz="1200" dirty="0"/>
              <a:t>Frame</a:t>
            </a:r>
            <a:r>
              <a:rPr lang="ko-KR" altLang="en-US" sz="1200" dirty="0"/>
              <a:t>을 구성할 때 유용하게 사용할 수 있다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pic>
        <p:nvPicPr>
          <p:cNvPr id="5124" name="Picture 4" descr="https://wikidocs.net/images/page/16571/me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81" y="3568287"/>
            <a:ext cx="2280621" cy="234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484566" y="5910825"/>
            <a:ext cx="112082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altLang="ko-KR" sz="900">
                <a:solidFill>
                  <a:srgbClr val="000000"/>
                </a:solidFill>
                <a:latin typeface="Malgun Gothic" charset="-127"/>
              </a:rPr>
              <a:t>Source: </a:t>
            </a:r>
            <a:r>
              <a:rPr lang="pl-PL" altLang="ko-KR" sz="900">
                <a:solidFill>
                  <a:srgbClr val="4183C4"/>
                </a:solidFill>
                <a:latin typeface="Malgun Gothic" charset="-127"/>
                <a:hlinkClick r:id="rId4"/>
              </a:rPr>
              <a:t>Wikipedia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54818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03-2.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분석 </a:t>
            </a:r>
            <a:r>
              <a:rPr lang="ko-KR" altLang="en-US" sz="2000" b="1" dirty="0" smtClean="0">
                <a:solidFill>
                  <a:srgbClr val="000000"/>
                </a:solidFill>
                <a:latin typeface="Malgun Gothic" charset="-127"/>
              </a:rPr>
              <a:t>프레임</a:t>
            </a:r>
            <a:r>
              <a:rPr lang="en-US" altLang="ko-KR" sz="2000" b="1" dirty="0" smtClean="0">
                <a:solidFill>
                  <a:srgbClr val="000000"/>
                </a:solidFill>
                <a:latin typeface="Malgun Gothic" charset="-127"/>
              </a:rPr>
              <a:t>(2)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52182" y="1238079"/>
            <a:ext cx="9976374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smtClean="0"/>
              <a:t>앱 서비스 </a:t>
            </a:r>
            <a:r>
              <a:rPr lang="ko-KR" altLang="en-US" sz="1600" b="1" dirty="0"/>
              <a:t>건강도에 대한 </a:t>
            </a:r>
            <a:r>
              <a:rPr lang="en-US" altLang="ko-KR" sz="1600" b="1" dirty="0"/>
              <a:t>MECE </a:t>
            </a:r>
            <a:r>
              <a:rPr lang="ko-KR" altLang="en-US" sz="1600" b="1" dirty="0"/>
              <a:t>접근법 </a:t>
            </a:r>
            <a:r>
              <a:rPr lang="ko-KR" altLang="en-US" sz="1600" b="1" dirty="0" smtClean="0"/>
              <a:t>예시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200" dirty="0" smtClean="0"/>
              <a:t>예를 </a:t>
            </a:r>
            <a:r>
              <a:rPr lang="ko-KR" altLang="en-US" sz="1200" dirty="0"/>
              <a:t>들어</a:t>
            </a:r>
            <a:r>
              <a:rPr lang="en-US" altLang="ko-KR" sz="1200" dirty="0"/>
              <a:t>, </a:t>
            </a:r>
            <a:r>
              <a:rPr lang="ko-KR" altLang="en-US" sz="1200" dirty="0"/>
              <a:t>특정 </a:t>
            </a:r>
            <a:r>
              <a:rPr lang="ko-KR" altLang="en-US" sz="1200" dirty="0" smtClean="0"/>
              <a:t>앱 서비스의 </a:t>
            </a:r>
            <a:r>
              <a:rPr lang="ko-KR" altLang="en-US" sz="1200" dirty="0"/>
              <a:t>건강도를 측정하는 지표를 계획한다고 가정해보자</a:t>
            </a:r>
            <a:r>
              <a:rPr lang="en-US" altLang="ko-KR" sz="1200" dirty="0"/>
              <a:t>. </a:t>
            </a:r>
            <a:endParaRPr lang="en-US" altLang="ko-KR" sz="1200" dirty="0" smtClean="0"/>
          </a:p>
          <a:p>
            <a:r>
              <a:rPr lang="ko-KR" altLang="en-US" sz="1200" dirty="0" smtClean="0"/>
              <a:t>서비스 </a:t>
            </a:r>
            <a:r>
              <a:rPr lang="ko-KR" altLang="en-US" sz="1200" dirty="0"/>
              <a:t>건강도를 일별 방문자수</a:t>
            </a:r>
            <a:r>
              <a:rPr lang="en-US" altLang="ko-KR" sz="1200" dirty="0"/>
              <a:t>, </a:t>
            </a:r>
            <a:r>
              <a:rPr lang="ko-KR" altLang="en-US" sz="1200" dirty="0"/>
              <a:t>재방문율</a:t>
            </a:r>
            <a:r>
              <a:rPr lang="en-US" altLang="ko-KR" sz="1200" dirty="0"/>
              <a:t>, </a:t>
            </a:r>
            <a:r>
              <a:rPr lang="ko-KR" altLang="en-US" sz="1200" dirty="0"/>
              <a:t>구매율 및 재구매율 </a:t>
            </a:r>
            <a:r>
              <a:rPr lang="ko-KR" altLang="en-US" sz="1200" dirty="0" smtClean="0"/>
              <a:t>등으로</a:t>
            </a:r>
            <a:r>
              <a:rPr lang="ko-KR" altLang="en-US" sz="1200" dirty="0"/>
              <a:t> </a:t>
            </a:r>
            <a:r>
              <a:rPr lang="ko-KR" altLang="en-US" sz="1200" b="1" dirty="0"/>
              <a:t>서로 독립적인 하위 지표로 구성할 수 있으며</a:t>
            </a:r>
            <a:r>
              <a:rPr lang="en-US" altLang="ko-KR" sz="1200" b="1" dirty="0"/>
              <a:t>(ME), </a:t>
            </a:r>
            <a:r>
              <a:rPr lang="ko-KR" altLang="en-US" sz="1200" b="1" dirty="0" smtClean="0"/>
              <a:t>누락없이</a:t>
            </a:r>
            <a:r>
              <a:rPr lang="en-US" altLang="ko-KR" sz="1200" b="1" dirty="0" smtClean="0"/>
              <a:t>(</a:t>
            </a:r>
            <a:r>
              <a:rPr lang="en-US" altLang="ko-KR" sz="1200" b="1" dirty="0"/>
              <a:t>CE</a:t>
            </a:r>
            <a:r>
              <a:rPr lang="en-US" altLang="ko-KR" sz="1200" b="1" dirty="0" smtClean="0"/>
              <a:t>)</a:t>
            </a:r>
            <a:r>
              <a:rPr lang="ko-KR" altLang="en-US" sz="1200" dirty="0" smtClean="0"/>
              <a:t> 측정할 </a:t>
            </a:r>
            <a:r>
              <a:rPr lang="ko-KR" altLang="en-US" sz="1200" dirty="0"/>
              <a:t>수 있을 것이다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1047078" y="2487573"/>
            <a:ext cx="6096000" cy="437042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charset="0"/>
              <a:buChar char="•"/>
            </a:pPr>
            <a:r>
              <a:rPr lang="ko-KR" altLang="en-US" sz="1400" b="1" dirty="0" smtClean="0">
                <a:latin typeface="Malgun Gothic" charset="-127"/>
              </a:rPr>
              <a:t> 앱 서비스 건강도</a:t>
            </a:r>
            <a:r>
              <a:rPr lang="en-US" altLang="ko-KR" sz="1400" b="1" dirty="0" smtClean="0">
                <a:latin typeface="Malgun Gothic" charset="-127"/>
              </a:rPr>
              <a:t>?</a:t>
            </a:r>
            <a:endParaRPr lang="ko-KR" altLang="en-US" sz="1400" dirty="0">
              <a:latin typeface="Malgun Gothic" charset="-127"/>
            </a:endParaRPr>
          </a:p>
          <a:p>
            <a:pPr marL="742950" lvl="1" indent="-285750">
              <a:buFont typeface="Arial" charset="0"/>
              <a:buChar char="•"/>
            </a:pPr>
            <a:endParaRPr lang="en-US" altLang="ko-KR" sz="1200" b="1" dirty="0" smtClean="0">
              <a:solidFill>
                <a:srgbClr val="000000"/>
              </a:solidFill>
              <a:latin typeface="Malgun Gothic" charset="-127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b="1" dirty="0" smtClean="0">
                <a:solidFill>
                  <a:srgbClr val="000000"/>
                </a:solidFill>
                <a:latin typeface="Malgun Gothic" charset="-127"/>
              </a:rPr>
              <a:t>방문자수</a:t>
            </a:r>
            <a:endParaRPr lang="ko-KR" altLang="en-US" sz="1200" b="1" dirty="0">
              <a:solidFill>
                <a:srgbClr val="000000"/>
              </a:solidFill>
              <a:latin typeface="Malgun Gothic" charset="-127"/>
            </a:endParaRPr>
          </a:p>
          <a:p>
            <a:pPr marL="1143000" lvl="2" indent="-22860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재방문자수 및 재방문율</a:t>
            </a:r>
          </a:p>
          <a:p>
            <a:pPr marL="1143000" lvl="2" indent="-228600"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신규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방문자수</a:t>
            </a:r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pPr marL="1600200" lvl="3" indent="-228600"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광고 채널별 유입자</a:t>
            </a:r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pPr marL="1600200" lvl="3" indent="-228600"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자연 유입자</a:t>
            </a:r>
            <a:endParaRPr lang="ko-KR" altLang="en-US" sz="1200" dirty="0">
              <a:solidFill>
                <a:srgbClr val="000000"/>
              </a:solidFill>
              <a:latin typeface="Malgun Gothic" charset="-127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이용자수</a:t>
            </a:r>
          </a:p>
          <a:p>
            <a:pPr marL="1143000" lvl="2" indent="-22860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특정 기능 이용자수</a:t>
            </a:r>
          </a:p>
          <a:p>
            <a:pPr marL="1600200" lvl="3" indent="-22860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신규유저</a:t>
            </a:r>
          </a:p>
          <a:p>
            <a:pPr marL="1600200" lvl="3" indent="-22860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기존유저</a:t>
            </a:r>
          </a:p>
          <a:p>
            <a:pPr marL="1143000" lvl="2" indent="-22860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특정 기능 재이용자수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재이용율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)</a:t>
            </a:r>
          </a:p>
          <a:p>
            <a:pPr marL="1600200" lvl="3" indent="-22860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신규유저</a:t>
            </a:r>
          </a:p>
          <a:p>
            <a:pPr marL="1600200" lvl="3" indent="-22860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기존유저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구매자수</a:t>
            </a:r>
          </a:p>
          <a:p>
            <a:pPr marL="1143000" lvl="2" indent="-22860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재구매자 및 재구매율</a:t>
            </a:r>
          </a:p>
          <a:p>
            <a:pPr marL="1143000" lvl="2" indent="-22860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신규구매자 및 구매전환율</a:t>
            </a:r>
          </a:p>
          <a:p>
            <a:pPr marL="1143000" lvl="2" indent="-228600">
              <a:buFont typeface="Arial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ARPU, ARPPU, LTV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추천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(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공유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)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수</a:t>
            </a:r>
          </a:p>
          <a:p>
            <a:pPr marL="1143000" lvl="2" indent="-22860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추천 제공자수</a:t>
            </a:r>
          </a:p>
          <a:p>
            <a:pPr marL="1143000" lvl="2" indent="-22860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추천으로 인해 유입된 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유저수</a:t>
            </a:r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pPr marL="1143000" lvl="2" indent="-228600">
              <a:buFont typeface="Arial" charset="0"/>
              <a:buChar char="•"/>
            </a:pPr>
            <a:r>
              <a:rPr lang="en-US" altLang="ko-KR" sz="1200" dirty="0" smtClean="0"/>
              <a:t>..</a:t>
            </a:r>
            <a:r>
              <a:rPr lang="ko-KR" altLang="en-US" sz="1200" dirty="0"/>
              <a:t/>
            </a:r>
            <a:br>
              <a:rPr lang="ko-KR" altLang="en-US" sz="1200" dirty="0"/>
            </a:b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350026" y="3611904"/>
            <a:ext cx="3308126" cy="212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5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03-2.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분석 </a:t>
            </a:r>
            <a:r>
              <a:rPr lang="ko-KR" altLang="en-US" sz="2000" b="1" dirty="0" smtClean="0">
                <a:solidFill>
                  <a:srgbClr val="000000"/>
                </a:solidFill>
                <a:latin typeface="Malgun Gothic" charset="-127"/>
              </a:rPr>
              <a:t>프레임</a:t>
            </a:r>
            <a:r>
              <a:rPr lang="en-US" altLang="ko-KR" sz="2000" b="1" dirty="0" smtClean="0">
                <a:solidFill>
                  <a:srgbClr val="000000"/>
                </a:solidFill>
                <a:latin typeface="Malgun Gothic" charset="-127"/>
              </a:rPr>
              <a:t>(3)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52182" y="1238079"/>
            <a:ext cx="997637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타당도와 </a:t>
            </a:r>
            <a:r>
              <a:rPr lang="ko-KR" altLang="en-US" sz="1600" b="1" dirty="0" smtClean="0"/>
              <a:t>신뢰도</a:t>
            </a:r>
            <a:endParaRPr lang="ko-KR" altLang="en-US" sz="1600" b="1" dirty="0"/>
          </a:p>
          <a:p>
            <a:endParaRPr lang="en-US" altLang="ko-KR" sz="1600" dirty="0"/>
          </a:p>
          <a:p>
            <a:r>
              <a:rPr lang="ko-KR" altLang="en-US" sz="1200" dirty="0"/>
              <a:t>많은 논의를 통해 서로 독립적이며 누락없는 하위 지표를 </a:t>
            </a:r>
            <a:r>
              <a:rPr lang="ko-KR" altLang="en-US" sz="1200" b="1" dirty="0"/>
              <a:t>구성한후 그 지표가 건강도를 잘 대표하고 있는지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타당도</a:t>
            </a:r>
            <a:r>
              <a:rPr lang="en-US" altLang="ko-KR" sz="1200" b="1" dirty="0"/>
              <a:t>), </a:t>
            </a:r>
            <a:r>
              <a:rPr lang="ko-KR" altLang="en-US" sz="1200" b="1" dirty="0"/>
              <a:t>시간의 흐름에 관계 없이 </a:t>
            </a:r>
            <a:r>
              <a:rPr lang="en-US" altLang="ko-KR" sz="1200" b="1" dirty="0"/>
              <a:t>Robust</a:t>
            </a:r>
            <a:r>
              <a:rPr lang="ko-KR" altLang="en-US" sz="1200" b="1" dirty="0"/>
              <a:t>한 결과를 보이는지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신뢰도</a:t>
            </a:r>
            <a:r>
              <a:rPr lang="en-US" altLang="ko-KR" sz="1200" b="1" dirty="0"/>
              <a:t>) </a:t>
            </a:r>
            <a:r>
              <a:rPr lang="ko-KR" altLang="en-US" sz="1200" dirty="0"/>
              <a:t>등 종합적으로 고려하여 지표를 설정하고 </a:t>
            </a:r>
            <a:r>
              <a:rPr lang="en-US" altLang="ko-KR" sz="1200" dirty="0"/>
              <a:t>Tracking </a:t>
            </a:r>
            <a:r>
              <a:rPr lang="ko-KR" altLang="en-US" sz="1200" dirty="0"/>
              <a:t>하는 것은 분석 </a:t>
            </a:r>
            <a:r>
              <a:rPr lang="en-US" altLang="ko-KR" sz="1200" dirty="0"/>
              <a:t>Frame </a:t>
            </a:r>
            <a:r>
              <a:rPr lang="ko-KR" altLang="en-US" sz="1200" dirty="0"/>
              <a:t>설정의 한 예시이다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951331" y="2572002"/>
            <a:ext cx="67619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b="1" dirty="0" smtClean="0">
                <a:latin typeface="Malgun Gothic" charset="-127"/>
              </a:rPr>
              <a:t>타당도</a:t>
            </a:r>
            <a:endParaRPr lang="en-US" altLang="ko-KR" sz="1200" b="1" dirty="0" smtClean="0">
              <a:latin typeface="Malgun Gothic" charset="-127"/>
            </a:endParaRPr>
          </a:p>
          <a:p>
            <a:pPr lvl="1">
              <a:buFont typeface="Arial" charset="0"/>
              <a:buChar char="•"/>
            </a:pPr>
            <a:r>
              <a:rPr lang="ko-KR" altLang="en-US" sz="1200" b="1" dirty="0" smtClean="0">
                <a:latin typeface="Malgun Gothic" charset="-127"/>
              </a:rPr>
              <a:t> </a:t>
            </a:r>
            <a:r>
              <a:rPr lang="ko-KR" altLang="en-US" sz="1200" dirty="0" smtClean="0">
                <a:latin typeface="Malgun Gothic" charset="-127"/>
              </a:rPr>
              <a:t>측정하고자 </a:t>
            </a:r>
            <a:r>
              <a:rPr lang="ko-KR" altLang="en-US" sz="1200" dirty="0">
                <a:latin typeface="Malgun Gothic" charset="-127"/>
              </a:rPr>
              <a:t>하는 지표를 타당한 방식으로 측정하고 있는가</a:t>
            </a:r>
            <a:r>
              <a:rPr lang="en-US" altLang="ko-KR" sz="1200" dirty="0">
                <a:latin typeface="Malgun Gothic" charset="-127"/>
              </a:rPr>
              <a:t>?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altLang="ko-KR" sz="1200" dirty="0" smtClean="0">
                <a:latin typeface="Malgun Gothic" charset="-127"/>
              </a:rPr>
              <a:t>Benchmark</a:t>
            </a:r>
            <a:r>
              <a:rPr lang="ko-KR" altLang="en-US" sz="1200" dirty="0">
                <a:latin typeface="Malgun Gothic" charset="-127"/>
              </a:rPr>
              <a:t>와 상관관계는</a:t>
            </a:r>
            <a:r>
              <a:rPr lang="en-US" altLang="ko-KR" sz="1200" dirty="0">
                <a:latin typeface="Malgun Gothic" charset="-127"/>
              </a:rPr>
              <a:t>?</a:t>
            </a:r>
          </a:p>
          <a:p>
            <a:pPr>
              <a:buFont typeface="Arial" charset="0"/>
              <a:buChar char="•"/>
            </a:pPr>
            <a:endParaRPr lang="en-US" altLang="ko-KR" sz="1200" dirty="0" smtClean="0"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ko-KR" altLang="en-US" sz="1200" dirty="0" smtClean="0">
                <a:latin typeface="Malgun Gothic" charset="-127"/>
              </a:rPr>
              <a:t> </a:t>
            </a:r>
            <a:r>
              <a:rPr lang="ko-KR" altLang="en-US" sz="1200" b="1" dirty="0" smtClean="0">
                <a:latin typeface="Malgun Gothic" charset="-127"/>
              </a:rPr>
              <a:t>신뢰도</a:t>
            </a:r>
            <a:endParaRPr lang="en-US" altLang="ko-KR" sz="1200" b="1" dirty="0" smtClean="0">
              <a:latin typeface="Malgun Gothic" charset="-127"/>
            </a:endParaRPr>
          </a:p>
          <a:p>
            <a:pPr lvl="1">
              <a:buFont typeface="Arial" charset="0"/>
              <a:buChar char="•"/>
            </a:pPr>
            <a:r>
              <a:rPr lang="ko-KR" altLang="en-US" sz="1200" b="1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시간의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흐름에 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상관없이 누가 측정을 해도 일관적으로 반복된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결과를 보이는가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?</a:t>
            </a:r>
          </a:p>
          <a:p>
            <a:pPr lvl="1">
              <a:buFont typeface="Arial" charset="0"/>
              <a:buChar char="•"/>
            </a:pPr>
            <a:r>
              <a:rPr lang="ko-KR" altLang="en-US" sz="1200" i="0" dirty="0" smtClean="0">
                <a:solidFill>
                  <a:srgbClr val="000000"/>
                </a:solidFill>
                <a:effectLst/>
                <a:latin typeface="Malgun Gothic" charset="-127"/>
              </a:rPr>
              <a:t> 실제 값과 가깝게 측정되고 있는가</a:t>
            </a:r>
            <a:r>
              <a:rPr lang="en-US" altLang="ko-KR" sz="1200" i="0" dirty="0" smtClean="0">
                <a:solidFill>
                  <a:srgbClr val="000000"/>
                </a:solidFill>
                <a:effectLst/>
                <a:latin typeface="Malgun Gothic" charset="-127"/>
              </a:rPr>
              <a:t>?</a:t>
            </a:r>
            <a:r>
              <a:rPr lang="ko-KR" altLang="en-US" sz="1200" i="0" dirty="0" smtClean="0">
                <a:solidFill>
                  <a:srgbClr val="000000"/>
                </a:solidFill>
                <a:effectLst/>
                <a:latin typeface="Malgun Gothic" charset="-127"/>
              </a:rPr>
              <a:t> </a:t>
            </a:r>
            <a:r>
              <a:rPr lang="en-US" altLang="ko-KR" sz="1200" i="0" dirty="0" smtClean="0">
                <a:solidFill>
                  <a:srgbClr val="000000"/>
                </a:solidFill>
                <a:effectLst/>
                <a:latin typeface="Malgun Gothic" charset="-127"/>
              </a:rPr>
              <a:t>(EX, RMSE</a:t>
            </a:r>
            <a:r>
              <a:rPr lang="ko-KR" altLang="en-US" sz="1200" i="0" dirty="0" smtClean="0">
                <a:solidFill>
                  <a:srgbClr val="000000"/>
                </a:solidFill>
                <a:effectLst/>
                <a:latin typeface="Malgun Gothic" charset="-127"/>
              </a:rPr>
              <a:t>가 적은가</a:t>
            </a:r>
            <a:r>
              <a:rPr lang="en-US" altLang="ko-KR" sz="1200" i="0" dirty="0" smtClean="0">
                <a:solidFill>
                  <a:srgbClr val="000000"/>
                </a:solidFill>
                <a:effectLst/>
                <a:latin typeface="Malgun Gothic" charset="-127"/>
              </a:rPr>
              <a:t>?</a:t>
            </a:r>
            <a:r>
              <a:rPr lang="ko-KR" altLang="en-US" sz="1200" i="0" dirty="0" smtClean="0">
                <a:solidFill>
                  <a:srgbClr val="000000"/>
                </a:solidFill>
                <a:effectLst/>
                <a:latin typeface="Malgun Gothic" charset="-127"/>
              </a:rPr>
              <a:t> </a:t>
            </a:r>
            <a:r>
              <a:rPr lang="en-US" altLang="ko-KR" sz="1200" i="0" dirty="0" smtClean="0">
                <a:solidFill>
                  <a:srgbClr val="000000"/>
                </a:solidFill>
                <a:effectLst/>
                <a:latin typeface="Malgun Gothic" charset="-127"/>
              </a:rPr>
              <a:t>)</a:t>
            </a:r>
          </a:p>
          <a:p>
            <a:pPr lvl="1">
              <a:buFont typeface="Arial" charset="0"/>
              <a:buChar char="•"/>
            </a:pPr>
            <a:endParaRPr lang="en-US" altLang="ko-KR" sz="1200" i="0" dirty="0">
              <a:solidFill>
                <a:srgbClr val="000000"/>
              </a:solidFill>
              <a:effectLst/>
              <a:latin typeface="Malgun Gothic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221967" y="6133068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>
                <a:hlinkClick r:id="rId3"/>
              </a:rPr>
              <a:t>https://</a:t>
            </a:r>
            <a:r>
              <a:rPr lang="ko-KR" altLang="en-US" sz="900" dirty="0" smtClean="0">
                <a:hlinkClick r:id="rId3"/>
              </a:rPr>
              <a:t>seekingalpha.com/article/4100863-dr-kospis-protocol-global-growth-diagnosis</a:t>
            </a:r>
            <a:endParaRPr lang="en-US" altLang="ko-KR" sz="9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967" y="2736070"/>
            <a:ext cx="4455913" cy="339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4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03-2.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분석 </a:t>
            </a:r>
            <a:r>
              <a:rPr lang="ko-KR" altLang="en-US" sz="2000" b="1" dirty="0" smtClean="0">
                <a:solidFill>
                  <a:srgbClr val="000000"/>
                </a:solidFill>
                <a:latin typeface="Malgun Gothic" charset="-127"/>
              </a:rPr>
              <a:t>프레임</a:t>
            </a:r>
            <a:r>
              <a:rPr lang="en-US" altLang="ko-KR" sz="2000" b="1" dirty="0" smtClean="0">
                <a:solidFill>
                  <a:srgbClr val="000000"/>
                </a:solidFill>
                <a:latin typeface="Malgun Gothic" charset="-127"/>
              </a:rPr>
              <a:t>(4)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52182" y="1238079"/>
            <a:ext cx="99763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Logic </a:t>
            </a:r>
            <a:r>
              <a:rPr lang="en-US" altLang="ko-KR" sz="1600" b="1" dirty="0" smtClean="0"/>
              <a:t>Tree</a:t>
            </a:r>
          </a:p>
          <a:p>
            <a:endParaRPr lang="en-US" altLang="ko-KR" sz="1600" dirty="0"/>
          </a:p>
          <a:p>
            <a:r>
              <a:rPr lang="ko-KR" altLang="en-US" sz="1200" dirty="0"/>
              <a:t>이번엔 </a:t>
            </a:r>
            <a:r>
              <a:rPr lang="en-US" altLang="ko-KR" sz="1200" dirty="0"/>
              <a:t>Logic Tree</a:t>
            </a:r>
            <a:r>
              <a:rPr lang="ko-KR" altLang="en-US" sz="1200" dirty="0"/>
              <a:t>에 대해 알아보자</a:t>
            </a:r>
            <a:r>
              <a:rPr lang="en-US" altLang="ko-KR" sz="1200" dirty="0"/>
              <a:t>. Logic Tree </a:t>
            </a:r>
            <a:r>
              <a:rPr lang="ko-KR" altLang="en-US" sz="1200" dirty="0"/>
              <a:t>모습은 마치 머신러닝 기법인 </a:t>
            </a:r>
            <a:r>
              <a:rPr lang="en-US" altLang="ko-KR" sz="1200" dirty="0"/>
              <a:t>Decision Tree</a:t>
            </a:r>
            <a:r>
              <a:rPr lang="ko-KR" altLang="en-US" sz="1200" dirty="0"/>
              <a:t>의 유사하다</a:t>
            </a:r>
            <a:r>
              <a:rPr lang="en-US" altLang="ko-KR" sz="1200" dirty="0"/>
              <a:t>. 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최종 </a:t>
            </a:r>
            <a:r>
              <a:rPr lang="ko-KR" altLang="en-US" sz="1200" dirty="0"/>
              <a:t>목적을 세부적인 목적으로 분류하는 데 도움을 주는 방법론이다</a:t>
            </a:r>
            <a:r>
              <a:rPr lang="en-US" altLang="ko-KR" sz="1200" dirty="0"/>
              <a:t>. </a:t>
            </a:r>
            <a:endParaRPr lang="en-US" altLang="ko-KR" sz="1200" dirty="0" smtClean="0"/>
          </a:p>
          <a:p>
            <a:r>
              <a:rPr lang="ko-KR" altLang="en-US" sz="1200" dirty="0" smtClean="0"/>
              <a:t>상위 </a:t>
            </a:r>
            <a:r>
              <a:rPr lang="ko-KR" altLang="en-US" sz="1200" dirty="0"/>
              <a:t>단계에서 하위 단계로 구분되어 내려갈 때 </a:t>
            </a:r>
            <a:r>
              <a:rPr lang="en-US" altLang="ko-KR" sz="1200" b="1" dirty="0"/>
              <a:t>MECE </a:t>
            </a:r>
            <a:r>
              <a:rPr lang="ko-KR" altLang="en-US" sz="1200" b="1" dirty="0"/>
              <a:t>철학에 근거해 잘게 쪼개질 때까지 진행</a:t>
            </a:r>
            <a:r>
              <a:rPr lang="ko-KR" altLang="en-US" sz="1200" dirty="0"/>
              <a:t>하는 것이 중요하다</a:t>
            </a:r>
            <a:r>
              <a:rPr lang="en-US" altLang="ko-KR" sz="1200" dirty="0"/>
              <a:t>. </a:t>
            </a:r>
          </a:p>
        </p:txBody>
      </p:sp>
      <p:pic>
        <p:nvPicPr>
          <p:cNvPr id="8194" name="Picture 2" descr="https://wikidocs.net/images/page/16571/logic_tre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714" y="3326322"/>
            <a:ext cx="5958387" cy="224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386391" y="5689013"/>
            <a:ext cx="110318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ko-KR" sz="900">
                <a:solidFill>
                  <a:srgbClr val="000000"/>
                </a:solidFill>
                <a:latin typeface="Malgun Gothic" charset="-127"/>
              </a:rPr>
              <a:t>Source: </a:t>
            </a:r>
            <a:r>
              <a:rPr lang="fr-FR" altLang="ko-KR" sz="900" dirty="0">
                <a:solidFill>
                  <a:srgbClr val="4183C4"/>
                </a:solidFill>
                <a:latin typeface="Malgun Gothic" charset="-127"/>
                <a:hlinkClick r:id="rId4"/>
              </a:rPr>
              <a:t>DongaBiz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72348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/>
              <a:t>00-1. </a:t>
            </a:r>
            <a:r>
              <a:rPr kumimoji="1" lang="ko-KR" altLang="en-US" sz="2000" b="1" dirty="0" smtClean="0"/>
              <a:t>강의 목적</a:t>
            </a:r>
            <a:r>
              <a:rPr kumimoji="1" lang="en-US" altLang="ko-KR" sz="2000" b="1" dirty="0" smtClean="0"/>
              <a:t>(2)</a:t>
            </a:r>
            <a:endParaRPr kumimoji="1" lang="ko-KR" altLang="en-US" sz="2000" b="1" dirty="0"/>
          </a:p>
        </p:txBody>
      </p:sp>
      <p:sp>
        <p:nvSpPr>
          <p:cNvPr id="2" name="직사각형 1"/>
          <p:cNvSpPr/>
          <p:nvPr/>
        </p:nvSpPr>
        <p:spPr>
          <a:xfrm>
            <a:off x="753158" y="1267035"/>
            <a:ext cx="962787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b="1" dirty="0">
                <a:solidFill>
                  <a:srgbClr val="000000"/>
                </a:solidFill>
                <a:latin typeface="Malgun Gothic" charset="-127"/>
              </a:rPr>
              <a:t>프로세스 이해</a:t>
            </a:r>
          </a:p>
          <a:p>
            <a:pPr lvl="0"/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pPr lvl="0"/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일반적인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실무에서의 분석 프로세스는 아래와 같다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상황에 따라 특정 과정이 생략되거나 반복되는 경우가 빈번하다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실제 분석가는 대부분의 시간을 전처리와 데이터 이해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탐색에 대부분의 시간을 사용한다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복잡한 모델링이나 최적화된 파라메터 튜닝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멋진 시각화 작업과 같은 업무는 극히 일부만 차지할 뿐이다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.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따라서 </a:t>
            </a:r>
            <a:r>
              <a:rPr lang="ko-KR" altLang="en-US" sz="1200" b="1" dirty="0" smtClean="0">
                <a:solidFill>
                  <a:srgbClr val="0432FF"/>
                </a:solidFill>
                <a:latin typeface="Malgun Gothic" charset="-127"/>
              </a:rPr>
              <a:t>전처리 작업에 도움이 되는 비즈니스 맥락</a:t>
            </a:r>
            <a:r>
              <a:rPr lang="en-US" altLang="ko-KR" sz="1200" b="1" dirty="0" smtClean="0">
                <a:solidFill>
                  <a:srgbClr val="0432FF"/>
                </a:solidFill>
                <a:latin typeface="Malgun Gothic" charset="-127"/>
              </a:rPr>
              <a:t>/</a:t>
            </a:r>
            <a:r>
              <a:rPr lang="ko-KR" altLang="en-US" sz="1200" b="1" dirty="0" smtClean="0">
                <a:solidFill>
                  <a:srgbClr val="0432FF"/>
                </a:solidFill>
                <a:latin typeface="Malgun Gothic" charset="-127"/>
              </a:rPr>
              <a:t>지식을 꾸준히 학습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할 필요가 있다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. </a:t>
            </a:r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pPr lvl="0">
              <a:buFont typeface="Arial" charset="0"/>
              <a:buChar char="•"/>
            </a:pPr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en-US" altLang="ko-KR" sz="1200" i="1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i="1" dirty="0" smtClean="0">
                <a:solidFill>
                  <a:srgbClr val="000000"/>
                </a:solidFill>
                <a:latin typeface="Malgun Gothic" charset="-127"/>
              </a:rPr>
              <a:t>문제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정의 및 가설 </a:t>
            </a:r>
            <a:r>
              <a:rPr lang="ko-KR" altLang="en-US" sz="1200" i="1" dirty="0" smtClean="0">
                <a:solidFill>
                  <a:srgbClr val="000000"/>
                </a:solidFill>
                <a:latin typeface="Malgun Gothic" charset="-127"/>
              </a:rPr>
              <a:t>수립 </a:t>
            </a:r>
            <a:r>
              <a:rPr lang="ko-KR" altLang="en-US" sz="1200" i="1" dirty="0">
                <a:latin typeface="Malgun Gothic" charset="-127"/>
                <a:sym typeface="Wingdings"/>
              </a:rPr>
              <a:t> </a:t>
            </a:r>
            <a:r>
              <a:rPr lang="ko-KR" altLang="en-US" sz="1200" i="1" dirty="0" smtClean="0">
                <a:latin typeface="Malgun Gothic" charset="-127"/>
                <a:sym typeface="Wingdings"/>
              </a:rPr>
              <a:t>비즈니스 영역</a:t>
            </a:r>
            <a:endParaRPr lang="ko-KR" altLang="en-US" sz="1200" i="1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en-US" altLang="ko-KR" sz="1200" i="1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i="1" dirty="0" smtClean="0">
                <a:solidFill>
                  <a:srgbClr val="000000"/>
                </a:solidFill>
                <a:latin typeface="Malgun Gothic" charset="-127"/>
              </a:rPr>
              <a:t>✓ </a:t>
            </a:r>
            <a:r>
              <a:rPr lang="ko-KR" altLang="en-US" sz="1200" b="1" i="1" dirty="0" smtClean="0">
                <a:solidFill>
                  <a:srgbClr val="000000"/>
                </a:solidFill>
                <a:latin typeface="Malgun Gothic" charset="-127"/>
              </a:rPr>
              <a:t>데이터 </a:t>
            </a:r>
            <a:r>
              <a:rPr lang="ko-KR" altLang="en-US" sz="1200" b="1" i="1" dirty="0">
                <a:solidFill>
                  <a:srgbClr val="000000"/>
                </a:solidFill>
                <a:latin typeface="Malgun Gothic" charset="-127"/>
              </a:rPr>
              <a:t>설계</a:t>
            </a:r>
            <a:r>
              <a:rPr lang="en-US" altLang="ko-KR" sz="1200" b="1" i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b="1" i="1" dirty="0">
                <a:solidFill>
                  <a:srgbClr val="000000"/>
                </a:solidFill>
                <a:latin typeface="Malgun Gothic" charset="-127"/>
              </a:rPr>
              <a:t>수집</a:t>
            </a:r>
            <a:r>
              <a:rPr lang="en-US" altLang="ko-KR" sz="1200" b="1" i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b="1" i="1" dirty="0">
                <a:solidFill>
                  <a:srgbClr val="000000"/>
                </a:solidFill>
                <a:latin typeface="Malgun Gothic" charset="-127"/>
              </a:rPr>
              <a:t>처리</a:t>
            </a:r>
            <a:r>
              <a:rPr lang="en-US" altLang="ko-KR" sz="1200" b="1" i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b="1" i="1" dirty="0" smtClean="0">
                <a:solidFill>
                  <a:srgbClr val="000000"/>
                </a:solidFill>
                <a:latin typeface="Malgun Gothic" charset="-127"/>
              </a:rPr>
              <a:t>검수</a:t>
            </a:r>
            <a:r>
              <a:rPr lang="ko-KR" altLang="en-US" sz="1200" i="1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i="1" dirty="0">
                <a:latin typeface="Malgun Gothic" charset="-127"/>
                <a:sym typeface="Wingdings"/>
              </a:rPr>
              <a:t> </a:t>
            </a:r>
            <a:r>
              <a:rPr lang="ko-KR" altLang="en-US" sz="1200" i="1" dirty="0" smtClean="0">
                <a:latin typeface="Malgun Gothic" charset="-127"/>
                <a:sym typeface="Wingdings"/>
              </a:rPr>
              <a:t>비즈니스 </a:t>
            </a:r>
            <a:r>
              <a:rPr lang="en-US" altLang="ko-KR" sz="1200" i="1" dirty="0" smtClean="0">
                <a:latin typeface="Malgun Gothic" charset="-127"/>
                <a:sym typeface="Wingdings"/>
              </a:rPr>
              <a:t>+</a:t>
            </a:r>
            <a:r>
              <a:rPr lang="ko-KR" altLang="en-US" sz="1200" i="1" dirty="0" smtClean="0">
                <a:latin typeface="Malgun Gothic" charset="-127"/>
                <a:sym typeface="Wingdings"/>
              </a:rPr>
              <a:t> 분석 </a:t>
            </a:r>
            <a:r>
              <a:rPr lang="en-US" altLang="ko-KR" sz="1200" i="1" dirty="0" smtClean="0">
                <a:latin typeface="Malgun Gothic" charset="-127"/>
                <a:sym typeface="Wingdings"/>
              </a:rPr>
              <a:t>+</a:t>
            </a:r>
            <a:r>
              <a:rPr lang="ko-KR" altLang="en-US" sz="1200" i="1" dirty="0" smtClean="0">
                <a:latin typeface="Malgun Gothic" charset="-127"/>
                <a:sym typeface="Wingdings"/>
              </a:rPr>
              <a:t> 엔지니어링 영역</a:t>
            </a:r>
            <a:endParaRPr lang="en-US" altLang="ko-KR" sz="1200" i="1" dirty="0" smtClean="0">
              <a:latin typeface="Malgun Gothic" charset="-127"/>
              <a:sym typeface="Wingdings"/>
            </a:endParaRPr>
          </a:p>
          <a:p>
            <a:pPr lvl="1">
              <a:buFont typeface="Arial" charset="0"/>
              <a:buChar char="•"/>
            </a:pPr>
            <a:r>
              <a:rPr lang="ko-KR" altLang="en-US" sz="1200" i="1" dirty="0" smtClean="0">
                <a:solidFill>
                  <a:srgbClr val="000000"/>
                </a:solidFill>
                <a:latin typeface="Malgun Gothic" charset="-127"/>
                <a:sym typeface="Wingdings"/>
              </a:rPr>
              <a:t> 전처리 과정을 줄이기 위해 높은 퀄리티 확보</a:t>
            </a:r>
            <a:endParaRPr lang="en-US" altLang="ko-KR" sz="1200" i="1" dirty="0" smtClean="0">
              <a:solidFill>
                <a:srgbClr val="000000"/>
              </a:solidFill>
              <a:latin typeface="Malgun Gothic" charset="-127"/>
              <a:sym typeface="Wingdings"/>
            </a:endParaRPr>
          </a:p>
          <a:p>
            <a:pPr lvl="1">
              <a:buFont typeface="Arial" charset="0"/>
              <a:buChar char="•"/>
            </a:pP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  <a:sym typeface="Wingdings"/>
              </a:rPr>
              <a:t> </a:t>
            </a:r>
            <a:r>
              <a:rPr lang="ko-KR" altLang="en-US" sz="1200" i="1" dirty="0" smtClean="0">
                <a:solidFill>
                  <a:srgbClr val="000000"/>
                </a:solidFill>
                <a:latin typeface="Malgun Gothic" charset="-127"/>
                <a:sym typeface="Wingdings"/>
              </a:rPr>
              <a:t>문제를 예측해서 최대한 광범위한 문제를 해결할 수 있도록 설계</a:t>
            </a:r>
            <a:endParaRPr lang="en-US" altLang="ko-KR" sz="1200" i="1" dirty="0" smtClean="0">
              <a:solidFill>
                <a:srgbClr val="000000"/>
              </a:solidFill>
              <a:latin typeface="Malgun Gothic" charset="-127"/>
              <a:sym typeface="Wingdings"/>
            </a:endParaRPr>
          </a:p>
          <a:p>
            <a:pPr lvl="1">
              <a:buFont typeface="Arial" charset="0"/>
              <a:buChar char="•"/>
            </a:pPr>
            <a:r>
              <a:rPr lang="ko-KR" altLang="en-US" sz="1200" i="1" dirty="0" smtClean="0">
                <a:solidFill>
                  <a:srgbClr val="000000"/>
                </a:solidFill>
                <a:latin typeface="Malgun Gothic" charset="-127"/>
                <a:sym typeface="Wingdings"/>
              </a:rPr>
              <a:t> 엔지니어와 긴밀한 협업</a:t>
            </a:r>
            <a:endParaRPr lang="ko-KR" altLang="en-US" sz="1200" i="1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en-US" altLang="ko-KR" sz="1200" i="1" dirty="0" smtClean="0">
                <a:latin typeface="Malgun Gothic" charset="-127"/>
              </a:rPr>
              <a:t> </a:t>
            </a:r>
            <a:r>
              <a:rPr lang="ko-KR" altLang="en-US" sz="1200" i="1" dirty="0" smtClean="0">
                <a:latin typeface="Malgun Gothic" charset="-127"/>
              </a:rPr>
              <a:t>데이터 </a:t>
            </a:r>
            <a:r>
              <a:rPr lang="ko-KR" altLang="en-US" sz="1200" i="1" dirty="0">
                <a:latin typeface="Malgun Gothic" charset="-127"/>
              </a:rPr>
              <a:t>추출 및 </a:t>
            </a:r>
            <a:r>
              <a:rPr lang="ko-KR" altLang="en-US" sz="1200" i="1" dirty="0" smtClean="0">
                <a:latin typeface="Malgun Gothic" charset="-127"/>
              </a:rPr>
              <a:t>전처리 </a:t>
            </a:r>
            <a:r>
              <a:rPr lang="ko-KR" altLang="en-US" sz="1200" i="1" dirty="0">
                <a:latin typeface="Malgun Gothic" charset="-127"/>
                <a:sym typeface="Wingdings"/>
              </a:rPr>
              <a:t> </a:t>
            </a:r>
            <a:r>
              <a:rPr lang="ko-KR" altLang="en-US" sz="1200" i="1" dirty="0" smtClean="0">
                <a:latin typeface="Malgun Gothic" charset="-127"/>
                <a:sym typeface="Wingdings"/>
              </a:rPr>
              <a:t>비즈니스 </a:t>
            </a:r>
            <a:r>
              <a:rPr lang="en-US" altLang="ko-KR" sz="1200" i="1" dirty="0" smtClean="0">
                <a:latin typeface="Malgun Gothic" charset="-127"/>
                <a:sym typeface="Wingdings"/>
              </a:rPr>
              <a:t>+</a:t>
            </a:r>
            <a:r>
              <a:rPr lang="ko-KR" altLang="en-US" sz="1200" i="1" dirty="0" smtClean="0">
                <a:latin typeface="Malgun Gothic" charset="-127"/>
                <a:sym typeface="Wingdings"/>
              </a:rPr>
              <a:t> 분석 </a:t>
            </a:r>
            <a:r>
              <a:rPr lang="ko-KR" altLang="en-US" sz="1200" i="1" dirty="0">
                <a:latin typeface="Malgun Gothic" charset="-127"/>
                <a:sym typeface="Wingdings"/>
              </a:rPr>
              <a:t>관련 영역</a:t>
            </a:r>
            <a:endParaRPr lang="ko-KR" altLang="en-US" sz="1200" b="1" i="1" dirty="0">
              <a:solidFill>
                <a:srgbClr val="000000"/>
              </a:solidFill>
              <a:latin typeface="Malgun Gothic" charset="-127"/>
            </a:endParaRPr>
          </a:p>
          <a:p>
            <a:pPr lvl="0">
              <a:buFont typeface="Arial" charset="0"/>
              <a:buChar char="•"/>
            </a:pPr>
            <a:r>
              <a:rPr lang="en-US" altLang="ko-KR" sz="1200" i="1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i="1" dirty="0" smtClean="0">
                <a:solidFill>
                  <a:srgbClr val="000000"/>
                </a:solidFill>
                <a:latin typeface="Malgun Gothic" charset="-127"/>
              </a:rPr>
              <a:t>데이터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탐색 및 모델링 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(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평가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모델 개선</a:t>
            </a:r>
            <a:r>
              <a:rPr lang="en-US" altLang="ko-KR" sz="1200" i="1" dirty="0" smtClean="0">
                <a:solidFill>
                  <a:srgbClr val="000000"/>
                </a:solidFill>
                <a:latin typeface="Malgun Gothic" charset="-127"/>
              </a:rPr>
              <a:t>)</a:t>
            </a:r>
            <a:r>
              <a:rPr lang="ko-KR" altLang="en-US" sz="1200" i="1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i="1" dirty="0" smtClean="0">
                <a:solidFill>
                  <a:srgbClr val="000000"/>
                </a:solidFill>
                <a:latin typeface="Malgun Gothic" charset="-127"/>
                <a:sym typeface="Wingdings"/>
              </a:rPr>
              <a:t> 전문 분석 영역 </a:t>
            </a:r>
            <a:r>
              <a:rPr lang="en-US" altLang="ko-KR" sz="1200" i="1" dirty="0" smtClean="0">
                <a:solidFill>
                  <a:srgbClr val="000000"/>
                </a:solidFill>
                <a:latin typeface="Malgun Gothic" charset="-127"/>
                <a:sym typeface="Wingdings"/>
              </a:rPr>
              <a:t>(</a:t>
            </a:r>
            <a:r>
              <a:rPr lang="ko-KR" altLang="en-US" sz="1200" i="1" dirty="0" smtClean="0">
                <a:solidFill>
                  <a:srgbClr val="000000"/>
                </a:solidFill>
                <a:latin typeface="Malgun Gothic" charset="-127"/>
                <a:sym typeface="Wingdings"/>
              </a:rPr>
              <a:t>예측 알고리즘</a:t>
            </a:r>
            <a:r>
              <a:rPr lang="en-US" altLang="ko-KR" sz="1200" i="1" dirty="0" smtClean="0">
                <a:solidFill>
                  <a:srgbClr val="000000"/>
                </a:solidFill>
                <a:latin typeface="Malgun Gothic" charset="-127"/>
                <a:sym typeface="Wingdings"/>
              </a:rPr>
              <a:t>,</a:t>
            </a:r>
            <a:r>
              <a:rPr lang="ko-KR" altLang="en-US" sz="1200" i="1" dirty="0" smtClean="0">
                <a:solidFill>
                  <a:srgbClr val="000000"/>
                </a:solidFill>
                <a:latin typeface="Malgun Gothic" charset="-127"/>
                <a:sym typeface="Wingdings"/>
              </a:rPr>
              <a:t> 통계검증 등</a:t>
            </a:r>
            <a:r>
              <a:rPr lang="en-US" altLang="ko-KR" sz="1200" i="1" dirty="0" smtClean="0">
                <a:solidFill>
                  <a:srgbClr val="000000"/>
                </a:solidFill>
                <a:latin typeface="Malgun Gothic" charset="-127"/>
                <a:sym typeface="Wingdings"/>
              </a:rPr>
              <a:t>)</a:t>
            </a:r>
            <a:endParaRPr lang="en-US" altLang="ko-KR" sz="1200" i="1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en-US" altLang="ko-KR" sz="1200" i="1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i="1" dirty="0" smtClean="0">
                <a:solidFill>
                  <a:srgbClr val="000000"/>
                </a:solidFill>
                <a:latin typeface="Malgun Gothic" charset="-127"/>
              </a:rPr>
              <a:t>보고서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작성 및 </a:t>
            </a:r>
            <a:r>
              <a:rPr lang="ko-KR" altLang="en-US" sz="1200" i="1" dirty="0" smtClean="0">
                <a:solidFill>
                  <a:srgbClr val="000000"/>
                </a:solidFill>
                <a:latin typeface="Malgun Gothic" charset="-127"/>
              </a:rPr>
              <a:t>커뮤니케이션 </a:t>
            </a:r>
            <a:r>
              <a:rPr lang="ko-KR" altLang="en-US" sz="1200" i="1" dirty="0">
                <a:latin typeface="Malgun Gothic" charset="-127"/>
                <a:sym typeface="Wingdings"/>
              </a:rPr>
              <a:t> 비즈니스 </a:t>
            </a:r>
            <a:r>
              <a:rPr lang="ko-KR" altLang="en-US" sz="1200" i="1" dirty="0" smtClean="0">
                <a:latin typeface="Malgun Gothic" charset="-127"/>
                <a:sym typeface="Wingdings"/>
              </a:rPr>
              <a:t>영역</a:t>
            </a:r>
            <a:endParaRPr lang="ko-KR" altLang="en-US" sz="1200" i="1" dirty="0">
              <a:solidFill>
                <a:srgbClr val="000000"/>
              </a:solidFill>
              <a:latin typeface="Malgun Gothic" charset="-127"/>
            </a:endParaRPr>
          </a:p>
          <a:p>
            <a:pPr lvl="0"/>
            <a:endParaRPr lang="en-US" altLang="ko-KR" sz="1400" b="1" dirty="0" smtClean="0">
              <a:solidFill>
                <a:srgbClr val="000000"/>
              </a:solidFill>
              <a:latin typeface="Malgun Gothic" charset="-127"/>
            </a:endParaRPr>
          </a:p>
          <a:p>
            <a:pPr lvl="0"/>
            <a:endParaRPr lang="en-US" altLang="ko-KR" sz="1400" b="1" dirty="0">
              <a:solidFill>
                <a:srgbClr val="000000"/>
              </a:solidFill>
              <a:latin typeface="Malgun Gothic" charset="-127"/>
            </a:endParaRPr>
          </a:p>
          <a:p>
            <a:pPr lvl="0"/>
            <a:r>
              <a:rPr lang="ko-KR" altLang="en-US" sz="1600" b="1" dirty="0">
                <a:solidFill>
                  <a:srgbClr val="000000"/>
                </a:solidFill>
                <a:latin typeface="Malgun Gothic" charset="-127"/>
              </a:rPr>
              <a:t>소프트 스킬의 중요성 이해</a:t>
            </a:r>
          </a:p>
          <a:p>
            <a:pPr lvl="0"/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pPr lvl="0"/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위와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같은 기술적 내용과 더불어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아래 나열한 소프트 스킬을 제고하여 </a:t>
            </a:r>
            <a:r>
              <a:rPr lang="ko-KR" altLang="en-US" sz="1200" b="1" dirty="0">
                <a:solidFill>
                  <a:srgbClr val="0432FF"/>
                </a:solidFill>
                <a:latin typeface="Malgun Gothic" charset="-127"/>
              </a:rPr>
              <a:t>분석 결과의 전달력과 효과성을 높이는 것 역시 중요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하다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자동차 엔진으로 비유하자면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위와 같은 기술적 내용은 엔진의 기계 파트라고 할수 있다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이러한 기계 파트가 유연하게 작동하기 위해 엔진오일과 냉각수 등이 필요한 것처럼 아래 소프트 스킬이 그러한 역할을 한다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</a:t>
            </a:r>
          </a:p>
          <a:p>
            <a:pPr lvl="0">
              <a:buFont typeface="Arial" charset="0"/>
              <a:buChar char="•"/>
            </a:pPr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pPr lvl="0">
              <a:buFont typeface="Arial" charset="0"/>
              <a:buChar char="•"/>
            </a:pP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 ✓ </a:t>
            </a:r>
            <a:r>
              <a:rPr lang="ko-KR" altLang="en-US" sz="1200" b="1" i="1" dirty="0" smtClean="0">
                <a:solidFill>
                  <a:srgbClr val="000000"/>
                </a:solidFill>
                <a:latin typeface="Malgun Gothic" charset="-127"/>
              </a:rPr>
              <a:t>마인드셋</a:t>
            </a:r>
            <a:r>
              <a:rPr lang="en-US" altLang="ko-KR" sz="1200" b="1" i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b="1" i="1" dirty="0">
                <a:solidFill>
                  <a:srgbClr val="000000"/>
                </a:solidFill>
                <a:latin typeface="Malgun Gothic" charset="-127"/>
              </a:rPr>
              <a:t>태도</a:t>
            </a:r>
            <a:r>
              <a:rPr lang="en-US" altLang="ko-KR" sz="1200" b="1" i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b="1" i="1" dirty="0" smtClean="0">
                <a:solidFill>
                  <a:srgbClr val="000000"/>
                </a:solidFill>
                <a:latin typeface="Malgun Gothic" charset="-127"/>
              </a:rPr>
              <a:t>원칙</a:t>
            </a:r>
            <a:r>
              <a:rPr lang="en-US" altLang="ko-KR" sz="1200" b="1" i="1" dirty="0" smtClean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b="1" i="1" dirty="0" smtClean="0">
                <a:solidFill>
                  <a:srgbClr val="000000"/>
                </a:solidFill>
                <a:latin typeface="Malgun Gothic" charset="-127"/>
              </a:rPr>
              <a:t>철학</a:t>
            </a:r>
            <a:endParaRPr lang="ko-KR" altLang="en-US" sz="1200" b="1" i="1" dirty="0">
              <a:solidFill>
                <a:srgbClr val="000000"/>
              </a:solidFill>
              <a:latin typeface="Malgun Gothic" charset="-127"/>
            </a:endParaRPr>
          </a:p>
          <a:p>
            <a:pPr lvl="0">
              <a:buFont typeface="Arial" charset="0"/>
              <a:buChar char="•"/>
            </a:pPr>
            <a:r>
              <a:rPr lang="en-US" altLang="ko-KR" sz="1200" i="1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i="1" dirty="0" smtClean="0">
                <a:solidFill>
                  <a:srgbClr val="000000"/>
                </a:solidFill>
                <a:latin typeface="Malgun Gothic" charset="-127"/>
              </a:rPr>
              <a:t>커뮤니케이션 방식</a:t>
            </a:r>
            <a:endParaRPr lang="en-US" altLang="ko-KR" sz="1200" i="1" dirty="0" smtClean="0">
              <a:solidFill>
                <a:srgbClr val="000000"/>
              </a:solidFill>
              <a:latin typeface="Malgun Gothic" charset="-127"/>
            </a:endParaRPr>
          </a:p>
          <a:p>
            <a:pPr lvl="0">
              <a:buFont typeface="Arial" charset="0"/>
              <a:buChar char="•"/>
            </a:pPr>
            <a:r>
              <a:rPr lang="en-US" altLang="ko-KR" sz="1200" i="1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i="1" dirty="0" smtClean="0">
                <a:solidFill>
                  <a:srgbClr val="000000"/>
                </a:solidFill>
                <a:latin typeface="Malgun Gothic" charset="-127"/>
              </a:rPr>
              <a:t>비즈니스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문제 정의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해결 방안 고민</a:t>
            </a:r>
          </a:p>
          <a:p>
            <a:pPr lvl="0">
              <a:buFont typeface="Arial" charset="0"/>
              <a:buChar char="•"/>
            </a:pPr>
            <a:r>
              <a:rPr lang="en-US" altLang="ko-KR" sz="1200" i="1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i="1" dirty="0" smtClean="0">
                <a:solidFill>
                  <a:srgbClr val="000000"/>
                </a:solidFill>
                <a:latin typeface="Malgun Gothic" charset="-127"/>
              </a:rPr>
              <a:t>비즈니스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본질 및 주요 고객에 대한 이해</a:t>
            </a:r>
          </a:p>
        </p:txBody>
      </p:sp>
    </p:spTree>
    <p:extLst>
      <p:ext uri="{BB962C8B-B14F-4D97-AF65-F5344CB8AC3E}">
        <p14:creationId xmlns:p14="http://schemas.microsoft.com/office/powerpoint/2010/main" val="145273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03-2.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분석 </a:t>
            </a:r>
            <a:r>
              <a:rPr lang="ko-KR" altLang="en-US" sz="2000" b="1" dirty="0" smtClean="0">
                <a:solidFill>
                  <a:srgbClr val="000000"/>
                </a:solidFill>
                <a:latin typeface="Malgun Gothic" charset="-127"/>
              </a:rPr>
              <a:t>프레임</a:t>
            </a:r>
            <a:r>
              <a:rPr lang="en-US" altLang="ko-KR" sz="2000" b="1" dirty="0" smtClean="0">
                <a:solidFill>
                  <a:srgbClr val="000000"/>
                </a:solidFill>
                <a:latin typeface="Malgun Gothic" charset="-127"/>
              </a:rPr>
              <a:t>(5)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52182" y="1238079"/>
            <a:ext cx="103313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Logic </a:t>
            </a:r>
            <a:r>
              <a:rPr lang="en-US" altLang="ko-KR" sz="1600" b="1" dirty="0" smtClean="0"/>
              <a:t>Tree</a:t>
            </a:r>
            <a:r>
              <a:rPr lang="ko-KR" altLang="en-US" sz="1600" b="1" dirty="0" smtClean="0"/>
              <a:t> 예시</a:t>
            </a:r>
            <a:endParaRPr lang="en-US" altLang="ko-KR" sz="1600" b="1" dirty="0"/>
          </a:p>
          <a:p>
            <a:endParaRPr lang="en-US" altLang="ko-KR" sz="1600" dirty="0" smtClean="0"/>
          </a:p>
          <a:p>
            <a:r>
              <a:rPr lang="ko-KR" altLang="en-US" sz="1200" dirty="0" smtClean="0"/>
              <a:t>지금까지 </a:t>
            </a:r>
            <a:r>
              <a:rPr lang="ko-KR" altLang="en-US" sz="1200" dirty="0"/>
              <a:t>배운 </a:t>
            </a:r>
            <a:r>
              <a:rPr lang="en-US" altLang="ko-KR" sz="1200" dirty="0"/>
              <a:t>MECE</a:t>
            </a:r>
            <a:r>
              <a:rPr lang="ko-KR" altLang="en-US" sz="1200" dirty="0"/>
              <a:t>와 </a:t>
            </a:r>
            <a:r>
              <a:rPr lang="en-US" altLang="ko-KR" sz="1200" dirty="0"/>
              <a:t>Logic Tree</a:t>
            </a:r>
            <a:r>
              <a:rPr lang="ko-KR" altLang="en-US" sz="1200" dirty="0"/>
              <a:t>를 이용해</a:t>
            </a:r>
            <a:r>
              <a:rPr lang="en-US" altLang="ko-KR" sz="1200" dirty="0"/>
              <a:t>, </a:t>
            </a:r>
            <a:r>
              <a:rPr lang="ko-KR" altLang="en-US" sz="1200" dirty="0"/>
              <a:t>유저 사용성 분석의 목적에 맞는 분석 </a:t>
            </a:r>
            <a:r>
              <a:rPr lang="en-US" altLang="ko-KR" sz="1200" dirty="0"/>
              <a:t>Frame</a:t>
            </a:r>
            <a:r>
              <a:rPr lang="ko-KR" altLang="en-US" sz="1200" dirty="0"/>
              <a:t>을 작성</a:t>
            </a:r>
            <a:r>
              <a:rPr lang="en-US" altLang="ko-KR" sz="1200" dirty="0"/>
              <a:t>/</a:t>
            </a:r>
            <a:r>
              <a:rPr lang="ko-KR" altLang="en-US" sz="1200" dirty="0"/>
              <a:t>실습해보자</a:t>
            </a:r>
            <a:r>
              <a:rPr lang="en-US" altLang="ko-KR" sz="1200" dirty="0"/>
              <a:t>. 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아래 </a:t>
            </a:r>
            <a:r>
              <a:rPr lang="ko-KR" altLang="en-US" sz="1200" dirty="0"/>
              <a:t>예제를 참고하여 파워포인트나 키노트</a:t>
            </a:r>
            <a:r>
              <a:rPr lang="en-US" altLang="ko-KR" sz="1200" dirty="0"/>
              <a:t>, </a:t>
            </a:r>
            <a:r>
              <a:rPr lang="ko-KR" altLang="en-US" sz="1200" dirty="0"/>
              <a:t>혹은 메모장 등 프로그램을 실행시켜 </a:t>
            </a:r>
            <a:r>
              <a:rPr lang="ko-KR" altLang="en-US" sz="1200" dirty="0" smtClean="0"/>
              <a:t>최종목적부터 세부목적까지 작성해보고 </a:t>
            </a:r>
            <a:r>
              <a:rPr lang="en-US" altLang="ko-KR" sz="1200" dirty="0"/>
              <a:t>Feedback</a:t>
            </a:r>
            <a:r>
              <a:rPr lang="ko-KR" altLang="en-US" sz="1200" dirty="0"/>
              <a:t>을 구해보자</a:t>
            </a:r>
            <a:r>
              <a:rPr lang="en-US" altLang="ko-KR" sz="1200" dirty="0"/>
              <a:t>. </a:t>
            </a:r>
            <a:endParaRPr lang="en-US" altLang="ko-KR" sz="1200" dirty="0" smtClean="0"/>
          </a:p>
          <a:p>
            <a:r>
              <a:rPr lang="ko-KR" altLang="en-US" sz="1200" dirty="0" smtClean="0"/>
              <a:t>반드시 </a:t>
            </a:r>
            <a:r>
              <a:rPr lang="ko-KR" altLang="en-US" sz="1200" dirty="0"/>
              <a:t>박스와 선을 이용할 필요는 없으며 방향도 위에서 아래로 내려가도 무방하다</a:t>
            </a:r>
            <a:r>
              <a:rPr lang="en-US" altLang="ko-KR" sz="1200" dirty="0" smtClean="0"/>
              <a:t>.</a:t>
            </a:r>
            <a:r>
              <a:rPr lang="en-US" altLang="ko-KR" sz="1200" dirty="0"/>
              <a:t> </a:t>
            </a:r>
          </a:p>
        </p:txBody>
      </p:sp>
      <p:pic>
        <p:nvPicPr>
          <p:cNvPr id="9218" name="Picture 2" descr="https://wikidocs.net/images/page/16571/ux_logic_tre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767" y="3002262"/>
            <a:ext cx="4873214" cy="368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422776" y="3239858"/>
            <a:ext cx="436088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b="1" dirty="0" smtClean="0">
                <a:solidFill>
                  <a:srgbClr val="000000"/>
                </a:solidFill>
                <a:latin typeface="Malgun Gothic" charset="-127"/>
              </a:rPr>
              <a:t>다른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분석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주제 예시</a:t>
            </a:r>
          </a:p>
          <a:p>
            <a:pPr marL="742950" lvl="1" indent="-285750">
              <a:buFont typeface="Arial" charset="0"/>
              <a:buChar char="•"/>
            </a:pPr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마케팅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프로모션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이벤트 타깃팅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브랜드 위상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이미지 측정 및 제고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개인화 컨텐츠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서비스 </a:t>
            </a:r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매출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유료 결제자 상승 예측 모델링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타깃팅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어뷰징 사례 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예측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분류 모델링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텍스트 분석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토픽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모델링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신규 지표 개발</a:t>
            </a:r>
          </a:p>
          <a:p>
            <a:r>
              <a:rPr lang="ko-KR" altLang="en-US" sz="1200" dirty="0"/>
              <a:t/>
            </a:r>
            <a:br>
              <a:rPr lang="ko-KR" altLang="en-US" sz="1200" dirty="0"/>
            </a:br>
            <a:endParaRPr lang="ko-KR" altLang="en-US" sz="1200" dirty="0"/>
          </a:p>
        </p:txBody>
      </p:sp>
      <p:sp>
        <p:nvSpPr>
          <p:cNvPr id="2" name="직사각형 1"/>
          <p:cNvSpPr/>
          <p:nvPr/>
        </p:nvSpPr>
        <p:spPr>
          <a:xfrm>
            <a:off x="652182" y="3002262"/>
            <a:ext cx="16337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Font typeface="Arial" charset="0"/>
              <a:buChar char="•"/>
            </a:pPr>
            <a:r>
              <a:rPr lang="ko-KR" altLang="en-US" sz="1200" b="1" dirty="0" smtClean="0">
                <a:solidFill>
                  <a:srgbClr val="000000"/>
                </a:solidFill>
                <a:latin typeface="Malgun Gothic" charset="-127"/>
              </a:rPr>
              <a:t> 퍼널 분석 로직트리</a:t>
            </a:r>
            <a:endParaRPr lang="ko-KR" altLang="en-US" sz="1200" b="1" dirty="0">
              <a:solidFill>
                <a:srgbClr val="000000"/>
              </a:solidFill>
              <a:latin typeface="Malgun Gothic" charset="-127"/>
            </a:endParaRPr>
          </a:p>
        </p:txBody>
      </p:sp>
      <p:pic>
        <p:nvPicPr>
          <p:cNvPr id="7" name="Picture 2" descr="https://wikidocs.net/images/page/16571/output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10"/>
          <a:stretch/>
        </p:blipFill>
        <p:spPr bwMode="auto">
          <a:xfrm>
            <a:off x="6071951" y="4171821"/>
            <a:ext cx="1176014" cy="135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33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0000"/>
                </a:solidFill>
                <a:latin typeface="Malgun Gothic" charset="-127"/>
              </a:rPr>
              <a:t>03-2. </a:t>
            </a:r>
            <a:r>
              <a:rPr lang="ko-KR" altLang="en-US" sz="2000" b="1" dirty="0" smtClean="0">
                <a:solidFill>
                  <a:srgbClr val="000000"/>
                </a:solidFill>
                <a:latin typeface="Malgun Gothic" charset="-127"/>
              </a:rPr>
              <a:t>분석 프레임</a:t>
            </a:r>
            <a:r>
              <a:rPr lang="en-US" altLang="ko-KR" sz="2000" b="1" dirty="0" smtClean="0">
                <a:solidFill>
                  <a:srgbClr val="000000"/>
                </a:solidFill>
                <a:latin typeface="Malgun Gothic" charset="-127"/>
              </a:rPr>
              <a:t>(5)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52182" y="1521107"/>
            <a:ext cx="9976374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추가 고려 요소</a:t>
            </a:r>
          </a:p>
          <a:p>
            <a:endParaRPr lang="en-US" altLang="ko-KR" sz="1600" dirty="0" smtClean="0"/>
          </a:p>
          <a:p>
            <a:r>
              <a:rPr lang="ko-KR" altLang="en-US" sz="1200" dirty="0" smtClean="0"/>
              <a:t>데이터가 </a:t>
            </a:r>
            <a:r>
              <a:rPr lang="ko-KR" altLang="en-US" sz="1200" dirty="0"/>
              <a:t>입수되고 앞에서 살펴본 문제 정의</a:t>
            </a:r>
            <a:r>
              <a:rPr lang="en-US" altLang="ko-KR" sz="1200" dirty="0"/>
              <a:t>, </a:t>
            </a:r>
            <a:r>
              <a:rPr lang="ko-KR" altLang="en-US" sz="1200" dirty="0"/>
              <a:t>가설 설정 및 분석 </a:t>
            </a:r>
            <a:r>
              <a:rPr lang="en-US" altLang="ko-KR" sz="1200" dirty="0"/>
              <a:t>Frame </a:t>
            </a:r>
            <a:r>
              <a:rPr lang="ko-KR" altLang="en-US" sz="1200" dirty="0"/>
              <a:t>단계를 완료하였다면 분석 준비가 완료되었다고 볼 수 있다</a:t>
            </a:r>
            <a:r>
              <a:rPr lang="en-US" altLang="ko-KR" sz="1200" dirty="0"/>
              <a:t>. </a:t>
            </a:r>
            <a:endParaRPr lang="en-US" altLang="ko-KR" sz="1200" dirty="0" smtClean="0"/>
          </a:p>
          <a:p>
            <a:r>
              <a:rPr lang="ko-KR" altLang="en-US" sz="1200" dirty="0" smtClean="0"/>
              <a:t>다만</a:t>
            </a:r>
            <a:r>
              <a:rPr lang="en-US" altLang="ko-KR" sz="1200" dirty="0"/>
              <a:t>, </a:t>
            </a:r>
            <a:r>
              <a:rPr lang="ko-KR" altLang="en-US" sz="1200" dirty="0"/>
              <a:t>실무에서는 추가로 고려해야할 사항이 더 있다</a:t>
            </a:r>
            <a:r>
              <a:rPr lang="en-US" altLang="ko-KR" sz="1200" dirty="0"/>
              <a:t>. 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주로 </a:t>
            </a:r>
            <a:r>
              <a:rPr lang="en-US" altLang="ko-KR" sz="1200" b="1" dirty="0"/>
              <a:t>Management</a:t>
            </a:r>
            <a:r>
              <a:rPr lang="ko-KR" altLang="en-US" sz="1200" b="1" dirty="0"/>
              <a:t>와 관련된 부분</a:t>
            </a:r>
            <a:r>
              <a:rPr lang="ko-KR" altLang="en-US" sz="1200" dirty="0"/>
              <a:t>으로</a:t>
            </a:r>
            <a:r>
              <a:rPr lang="en-US" altLang="ko-KR" sz="1200" dirty="0"/>
              <a:t>, PM </a:t>
            </a:r>
            <a:r>
              <a:rPr lang="ko-KR" altLang="en-US" sz="1200" dirty="0" smtClean="0"/>
              <a:t>혹은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분석 요청자와 아래와 같은 사항을 논의할 필요가 있다</a:t>
            </a:r>
            <a:r>
              <a:rPr lang="en-US" altLang="ko-KR" sz="1200" dirty="0"/>
              <a:t>. 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ko-KR" altLang="en-US" sz="1200" b="1" dirty="0" smtClean="0"/>
              <a:t>분석 </a:t>
            </a:r>
            <a:r>
              <a:rPr lang="ko-KR" altLang="en-US" sz="1200" b="1" dirty="0"/>
              <a:t>프로젝트는 분석가 혹은 분석팀 자체적으로 진행되는 경우가 없으므로 </a:t>
            </a:r>
            <a:r>
              <a:rPr lang="ko-KR" altLang="en-US" sz="1200" dirty="0"/>
              <a:t>프로젝트를 둘러싼 외부적 </a:t>
            </a:r>
            <a:r>
              <a:rPr lang="ko-KR" altLang="en-US" sz="1200" dirty="0" smtClean="0"/>
              <a:t>상황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팀에 </a:t>
            </a:r>
            <a:r>
              <a:rPr lang="ko-KR" altLang="en-US" sz="1200" dirty="0"/>
              <a:t>따라 크게 영향 받기도 한다</a:t>
            </a:r>
            <a:r>
              <a:rPr lang="en-US" altLang="ko-KR" sz="1200" dirty="0"/>
              <a:t>. </a:t>
            </a:r>
            <a:endParaRPr lang="en-US" altLang="ko-KR" sz="1200" dirty="0" smtClean="0"/>
          </a:p>
          <a:p>
            <a:r>
              <a:rPr lang="ko-KR" altLang="en-US" sz="1200" dirty="0" smtClean="0"/>
              <a:t>따라서 </a:t>
            </a:r>
            <a:r>
              <a:rPr lang="ko-KR" altLang="en-US" sz="1200" dirty="0"/>
              <a:t>아래와 같은 </a:t>
            </a:r>
            <a:r>
              <a:rPr lang="ko-KR" altLang="en-US" sz="1200" dirty="0" smtClean="0"/>
              <a:t>추가 고려 </a:t>
            </a:r>
            <a:r>
              <a:rPr lang="ko-KR" altLang="en-US" sz="1200" dirty="0"/>
              <a:t>사항을 소홀히하지 않도록 해야 불필요한 리소스 낭비를 최소화할 수 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pPr>
              <a:buFont typeface="Arial" charset="0"/>
              <a:buChar char="•"/>
            </a:pP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 세부 일정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,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 데드라인</a:t>
            </a:r>
            <a:endParaRPr lang="en-US" altLang="ko-KR" sz="1200" i="1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중간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최종 공유 방식 및 공유 해당자</a:t>
            </a:r>
            <a:endParaRPr lang="en-US" altLang="ko-KR" sz="1200" i="1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Project/Task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우선순위 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(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동 기간 타 프로젝트가 있을 경우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우선순위 조정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)</a:t>
            </a:r>
          </a:p>
          <a:p>
            <a:pPr>
              <a:buFont typeface="Arial" charset="0"/>
              <a:buChar char="•"/>
            </a:pP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 유관팀 사전 논의 및 담당자 지정 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(Co-workers)</a:t>
            </a:r>
          </a:p>
          <a:p>
            <a:pPr>
              <a:buFont typeface="Arial" charset="0"/>
              <a:buChar char="•"/>
            </a:pP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 필요 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Resource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 확보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 (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소프트웨어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서버 등</a:t>
            </a:r>
            <a:r>
              <a:rPr lang="en-US" altLang="ko-KR" sz="1200" i="1" dirty="0" smtClean="0">
                <a:solidFill>
                  <a:srgbClr val="000000"/>
                </a:solidFill>
                <a:latin typeface="Malgun Gothic" charset="-127"/>
              </a:rPr>
              <a:t>)</a:t>
            </a:r>
            <a:endParaRPr lang="en-US" altLang="ko-KR" sz="1200" i="1" dirty="0">
              <a:solidFill>
                <a:srgbClr val="000000"/>
              </a:solidFill>
              <a:latin typeface="Malgun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68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0000"/>
                </a:solidFill>
                <a:latin typeface="Malgun Gothic" charset="-127"/>
              </a:rPr>
              <a:t>03-3. </a:t>
            </a:r>
            <a:r>
              <a:rPr lang="ko-KR" altLang="en-US" sz="2000" b="1" dirty="0" smtClean="0">
                <a:solidFill>
                  <a:srgbClr val="000000"/>
                </a:solidFill>
                <a:latin typeface="Malgun Gothic" charset="-127"/>
              </a:rPr>
              <a:t>데이터 전처리</a:t>
            </a:r>
            <a:r>
              <a:rPr lang="en-US" altLang="ko-KR" sz="2000" b="1" dirty="0" smtClean="0">
                <a:solidFill>
                  <a:srgbClr val="000000"/>
                </a:solidFill>
                <a:latin typeface="Malgun Gothic" charset="-127"/>
              </a:rPr>
              <a:t>(1)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95212" y="1485505"/>
            <a:ext cx="102238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smtClean="0"/>
              <a:t>전처리 단계</a:t>
            </a:r>
            <a:endParaRPr lang="ko-KR" altLang="en-US" sz="1600" b="1" dirty="0"/>
          </a:p>
          <a:p>
            <a:endParaRPr lang="en-US" altLang="ko-KR" sz="1600" dirty="0" smtClean="0"/>
          </a:p>
          <a:p>
            <a:r>
              <a:rPr lang="ko-KR" altLang="en-US" sz="1200" dirty="0"/>
              <a:t>목적을 정의했고 가설 정립 및 분석 </a:t>
            </a:r>
            <a:r>
              <a:rPr lang="en-US" altLang="ko-KR" sz="1200" dirty="0"/>
              <a:t>Frame </a:t>
            </a:r>
            <a:r>
              <a:rPr lang="ko-KR" altLang="en-US" sz="1200" dirty="0"/>
              <a:t>단계를 마쳤다면</a:t>
            </a:r>
            <a:r>
              <a:rPr lang="en-US" altLang="ko-KR" sz="1200" dirty="0"/>
              <a:t>, </a:t>
            </a:r>
            <a:endParaRPr lang="en-US" altLang="ko-KR" sz="1200" dirty="0" smtClean="0"/>
          </a:p>
          <a:p>
            <a:r>
              <a:rPr lang="ko-KR" altLang="en-US" sz="1200" dirty="0" smtClean="0"/>
              <a:t>실제 </a:t>
            </a:r>
            <a:r>
              <a:rPr lang="ko-KR" altLang="en-US" sz="1200" dirty="0"/>
              <a:t>데이터를 수집</a:t>
            </a:r>
            <a:r>
              <a:rPr lang="en-US" altLang="ko-KR" sz="1200" dirty="0"/>
              <a:t>/</a:t>
            </a:r>
            <a:r>
              <a:rPr lang="ko-KR" altLang="en-US" sz="1200" dirty="0"/>
              <a:t>추출하여 </a:t>
            </a:r>
            <a:r>
              <a:rPr lang="ko-KR" altLang="en-US" sz="1200" b="1" dirty="0"/>
              <a:t>분석 단계를 준비하는 데이터 전처리</a:t>
            </a:r>
            <a:r>
              <a:rPr lang="ko-KR" altLang="en-US" sz="1200" dirty="0"/>
              <a:t> 단계를 진행한다</a:t>
            </a:r>
            <a:r>
              <a:rPr lang="en-US" altLang="ko-KR" sz="1200" dirty="0"/>
              <a:t>. 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수집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추출과정은 엔지니어가 주로 담당하나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r>
              <a:rPr lang="ko-KR" altLang="en-US" sz="1200" dirty="0" smtClean="0"/>
              <a:t>이 </a:t>
            </a:r>
            <a:r>
              <a:rPr lang="ko-KR" altLang="en-US" sz="1200" dirty="0"/>
              <a:t>과정에서 </a:t>
            </a:r>
            <a:r>
              <a:rPr lang="ko-KR" altLang="en-US" sz="1200" b="1" dirty="0"/>
              <a:t>무엇을 수집할지 그리고 데이터의 </a:t>
            </a:r>
            <a:r>
              <a:rPr lang="en-US" altLang="ko-KR" sz="1200" b="1" dirty="0"/>
              <a:t>Quality</a:t>
            </a:r>
            <a:r>
              <a:rPr lang="ko-KR" altLang="en-US" sz="1200" b="1" dirty="0"/>
              <a:t>를 파악하는 것은 </a:t>
            </a:r>
            <a:r>
              <a:rPr lang="ko-KR" altLang="en-US" sz="1200" b="1" dirty="0" smtClean="0"/>
              <a:t>분석가가 </a:t>
            </a:r>
            <a:r>
              <a:rPr lang="ko-KR" altLang="en-US" sz="1200" b="1" dirty="0"/>
              <a:t>관여하는 부분</a:t>
            </a:r>
            <a:r>
              <a:rPr lang="ko-KR" altLang="en-US" sz="1200" dirty="0"/>
              <a:t>임을 인지할 필요가 있다</a:t>
            </a:r>
            <a:r>
              <a:rPr lang="en-US" altLang="ko-KR" sz="1200" dirty="0"/>
              <a:t>. 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일반적으로 </a:t>
            </a:r>
            <a:r>
              <a:rPr lang="ko-KR" altLang="en-US" sz="1200" dirty="0"/>
              <a:t>아래와 같은 이유로 바로 실제 분석을 하기 전</a:t>
            </a:r>
            <a:r>
              <a:rPr lang="en-US" altLang="ko-KR" sz="1200" dirty="0"/>
              <a:t>, </a:t>
            </a:r>
            <a:r>
              <a:rPr lang="ko-KR" altLang="en-US" sz="1200" dirty="0"/>
              <a:t>데이터 전처리 단계를 반드시 거쳐야 한다</a:t>
            </a:r>
            <a:r>
              <a:rPr lang="en-US" altLang="ko-KR" sz="1200" dirty="0"/>
              <a:t>.</a:t>
            </a:r>
          </a:p>
          <a:p>
            <a:endParaRPr lang="en-US" altLang="ko-KR" sz="1200" dirty="0" smtClean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 smtClean="0"/>
              <a:t>여러 </a:t>
            </a:r>
            <a:r>
              <a:rPr lang="ko-KR" altLang="en-US" sz="1200" b="1" dirty="0"/>
              <a:t>데이터 소스 </a:t>
            </a:r>
            <a:r>
              <a:rPr lang="ko-KR" altLang="en-US" sz="1200" b="1" dirty="0" smtClean="0"/>
              <a:t>활용</a:t>
            </a:r>
            <a:endParaRPr lang="en-US" altLang="ko-KR" sz="1200" b="1" dirty="0"/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 smtClean="0"/>
              <a:t>테이블 </a:t>
            </a:r>
            <a:r>
              <a:rPr lang="ko-KR" altLang="en-US" sz="1200" dirty="0"/>
              <a:t>스키마나 </a:t>
            </a:r>
            <a:r>
              <a:rPr lang="en-US" altLang="ko-KR" sz="1200" dirty="0"/>
              <a:t>Label, Type </a:t>
            </a:r>
            <a:r>
              <a:rPr lang="ko-KR" altLang="en-US" sz="1200" dirty="0"/>
              <a:t>등이 상이하여</a:t>
            </a:r>
            <a:r>
              <a:rPr lang="en-US" altLang="ko-KR" sz="1200" dirty="0"/>
              <a:t>, </a:t>
            </a:r>
            <a:r>
              <a:rPr lang="ko-KR" altLang="en-US" sz="1200" dirty="0"/>
              <a:t>분석을 위해 일관적인 방식으로 통합</a:t>
            </a:r>
            <a:r>
              <a:rPr lang="en-US" altLang="ko-KR" sz="1200" dirty="0"/>
              <a:t>/</a:t>
            </a:r>
            <a:r>
              <a:rPr lang="ko-KR" altLang="en-US" sz="1200" dirty="0"/>
              <a:t>변환 필요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데이터 기록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수집의 누락 및 </a:t>
            </a:r>
            <a:r>
              <a:rPr lang="ko-KR" altLang="en-US" sz="1200" b="1" dirty="0" smtClean="0"/>
              <a:t>오류</a:t>
            </a:r>
            <a:endParaRPr lang="en-US" altLang="ko-KR" sz="1200" b="1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altLang="ko-KR" sz="1200" dirty="0" smtClean="0"/>
              <a:t>Missing </a:t>
            </a:r>
            <a:r>
              <a:rPr lang="en-US" altLang="ko-KR" sz="1200" dirty="0"/>
              <a:t>Value, Errors, typo </a:t>
            </a:r>
            <a:r>
              <a:rPr lang="ko-KR" altLang="en-US" sz="1200" dirty="0" smtClean="0"/>
              <a:t>발생</a:t>
            </a:r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자연스러운 혹은 기계적으로 발생하는 이상치 </a:t>
            </a:r>
            <a:r>
              <a:rPr lang="en-US" altLang="ko-KR" sz="1200" b="1" dirty="0"/>
              <a:t>or </a:t>
            </a:r>
            <a:r>
              <a:rPr lang="ko-KR" altLang="en-US" sz="1200" b="1" dirty="0"/>
              <a:t>극단치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분석 목적에 맞지 않은 변수 혹은 </a:t>
            </a:r>
            <a:r>
              <a:rPr lang="ko-KR" altLang="en-US" sz="1200" b="1" dirty="0" smtClean="0"/>
              <a:t>분포</a:t>
            </a:r>
            <a:endParaRPr lang="en-US" altLang="ko-KR" sz="1200" b="1" dirty="0" smtClean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 smtClean="0"/>
              <a:t>커뮤니케이션 오류</a:t>
            </a:r>
            <a:endParaRPr lang="en-US" altLang="ko-KR" sz="1200" b="1" dirty="0" smtClean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 smtClean="0"/>
              <a:t>그외 알수 없는 이유들</a:t>
            </a:r>
            <a:endParaRPr lang="ko-KR" altLang="en-US" sz="1200" dirty="0"/>
          </a:p>
        </p:txBody>
      </p:sp>
      <p:pic>
        <p:nvPicPr>
          <p:cNvPr id="2050" name="Picture 2" descr="https://wikidocs.net/images/page/16574/garb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424" y="4655604"/>
            <a:ext cx="31242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0000"/>
                </a:solidFill>
                <a:latin typeface="Malgun Gothic" charset="-127"/>
              </a:rPr>
              <a:t>03-3. </a:t>
            </a:r>
            <a:r>
              <a:rPr lang="ko-KR" altLang="en-US" sz="2000" b="1" dirty="0" smtClean="0">
                <a:solidFill>
                  <a:srgbClr val="000000"/>
                </a:solidFill>
                <a:latin typeface="Malgun Gothic" charset="-127"/>
              </a:rPr>
              <a:t>데이터 전처리</a:t>
            </a:r>
            <a:r>
              <a:rPr lang="en-US" altLang="ko-KR" sz="2000" b="1" dirty="0" smtClean="0">
                <a:solidFill>
                  <a:srgbClr val="000000"/>
                </a:solidFill>
                <a:latin typeface="Malgun Gothic" charset="-127"/>
              </a:rPr>
              <a:t>(2)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95212" y="1485505"/>
            <a:ext cx="102238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smtClean="0"/>
              <a:t>데이터 전처리 가이드</a:t>
            </a:r>
            <a:endParaRPr lang="ko-KR" altLang="en-US" sz="1600" b="1" dirty="0"/>
          </a:p>
          <a:p>
            <a:endParaRPr lang="en-US" altLang="ko-KR" sz="1600" dirty="0" smtClean="0"/>
          </a:p>
          <a:p>
            <a:r>
              <a:rPr lang="ko-KR" altLang="en-US" sz="1200" dirty="0"/>
              <a:t>위에 나열된 내용 이외에도 예상하지 못한 이유로 인해 결측치 및 이상치 등이 쉽게 발생할 수 있으며</a:t>
            </a:r>
            <a:r>
              <a:rPr lang="en-US" altLang="ko-KR" sz="1200" dirty="0"/>
              <a:t>, </a:t>
            </a:r>
            <a:endParaRPr lang="en-US" altLang="ko-KR" sz="1200" dirty="0" smtClean="0"/>
          </a:p>
          <a:p>
            <a:r>
              <a:rPr lang="ko-KR" altLang="en-US" sz="1200" dirty="0" smtClean="0"/>
              <a:t>이러한 </a:t>
            </a:r>
            <a:r>
              <a:rPr lang="ko-KR" altLang="en-US" sz="1200" dirty="0"/>
              <a:t>문제가 </a:t>
            </a:r>
            <a:r>
              <a:rPr lang="ko-KR" altLang="en-US" sz="1200" dirty="0" smtClean="0"/>
              <a:t>있는 </a:t>
            </a:r>
            <a:r>
              <a:rPr lang="ko-KR" altLang="en-US" sz="1200" dirty="0"/>
              <a:t>데이터를 전처리하지 않고 분석 혹은 모델링 등의 업무를 진행할 경우 </a:t>
            </a:r>
            <a:r>
              <a:rPr lang="ko-KR" altLang="en-US" sz="1200" b="1" dirty="0"/>
              <a:t>치명적인 문제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오류를 발생</a:t>
            </a:r>
            <a:r>
              <a:rPr lang="ko-KR" altLang="en-US" sz="1200" dirty="0"/>
              <a:t>시킬 수 있으므로 </a:t>
            </a:r>
            <a:endParaRPr lang="en-US" altLang="ko-KR" sz="1200" dirty="0" smtClean="0"/>
          </a:p>
          <a:p>
            <a:r>
              <a:rPr lang="ko-KR" altLang="en-US" sz="1200" dirty="0" smtClean="0"/>
              <a:t>매우 </a:t>
            </a:r>
            <a:r>
              <a:rPr lang="ko-KR" altLang="en-US" sz="1200" dirty="0"/>
              <a:t>주의할 필요가 있다</a:t>
            </a:r>
            <a:r>
              <a:rPr lang="en-US" altLang="ko-KR" sz="1200" dirty="0"/>
              <a:t>. 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일반적으로 </a:t>
            </a:r>
            <a:r>
              <a:rPr lang="ko-KR" altLang="en-US" sz="1200" dirty="0"/>
              <a:t>각 문제점별 데이터 전처리를 하는 방식은 아래와 같다</a:t>
            </a:r>
            <a:r>
              <a:rPr lang="en-US" altLang="ko-KR" sz="1200" dirty="0"/>
              <a:t>.</a:t>
            </a:r>
            <a:endParaRPr lang="en-US" altLang="ko-KR" sz="12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067475" y="3096512"/>
            <a:ext cx="10367903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ko-KR" altLang="en-US" sz="1200" b="1" dirty="0" smtClean="0">
                <a:solidFill>
                  <a:srgbClr val="000000"/>
                </a:solidFill>
                <a:latin typeface="Malgun Gothic" charset="-127"/>
              </a:rPr>
              <a:t> 데이터 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Type, Label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등이 일관적이지 않은 경우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프로그램에서 제공하는 함수를 통해 일괄적으로 변경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예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SQL: Cast, Python: 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astype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())</a:t>
            </a:r>
          </a:p>
          <a:p>
            <a:pPr>
              <a:buFont typeface="Arial" charset="0"/>
              <a:buChar char="•"/>
            </a:pPr>
            <a:r>
              <a:rPr lang="ko-KR" altLang="en-US" sz="1200" b="1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  <a:latin typeface="Malgun Gothic" charset="-127"/>
              </a:rPr>
              <a:t>✭</a:t>
            </a:r>
            <a:r>
              <a:rPr lang="en-US" altLang="ko-KR" sz="1200" b="1" dirty="0" smtClean="0">
                <a:solidFill>
                  <a:srgbClr val="000000"/>
                </a:solidFill>
                <a:latin typeface="Malgun Gothic" charset="-127"/>
              </a:rPr>
              <a:t>Missing 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Value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수치형인 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경우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?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Malgun Gothic" charset="-127"/>
              </a:rPr>
              <a:t>Mean, Median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Malgun Gothic" charset="-127"/>
              </a:rPr>
              <a:t>등 대푯값으로 채우거나 실수 예측 모델링 활용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Malgun Gothic" charset="-127"/>
              </a:rPr>
              <a:t>(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Malgun Gothic" charset="-127"/>
              </a:rPr>
              <a:t>예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Malgun Gothic" charset="-127"/>
              </a:rPr>
              <a:t>, Linear Regression)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카테고리형인 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경우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?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Malgun Gothic" charset="-127"/>
              </a:rPr>
              <a:t>Mode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Malgun Gothic" charset="-127"/>
              </a:rPr>
              <a:t>로 채우거나 분류 예측 모델링 활용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Malgun Gothic" charset="-127"/>
              </a:rPr>
              <a:t>(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Malgun Gothic" charset="-127"/>
              </a:rPr>
              <a:t>예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Malgun Gothic" charset="-127"/>
              </a:rPr>
              <a:t>, Logistic Regression)</a:t>
            </a:r>
          </a:p>
          <a:p>
            <a:pPr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1200" b="1" dirty="0" smtClean="0">
                <a:solidFill>
                  <a:srgbClr val="000000"/>
                </a:solidFill>
                <a:latin typeface="Malgun Gothic" charset="-127"/>
              </a:rPr>
              <a:t>Errors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, Typo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발생의 경우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텍스트 처리 함수 활용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예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Python: 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str.replace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())</a:t>
            </a:r>
          </a:p>
          <a:p>
            <a:pPr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  <a:latin typeface="Malgun Gothic" charset="-127"/>
              </a:rPr>
              <a:t>✭</a:t>
            </a:r>
            <a:r>
              <a:rPr lang="ko-KR" altLang="en-US" sz="1200" b="1" dirty="0" smtClean="0">
                <a:solidFill>
                  <a:srgbClr val="000000"/>
                </a:solidFill>
                <a:latin typeface="Malgun Gothic" charset="-127"/>
              </a:rPr>
              <a:t>이상치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(outlier)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Malgun Gothic" charset="-127"/>
              </a:rPr>
              <a:t>IQR, Z-score, MAD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Malgun Gothic" charset="-127"/>
              </a:rPr>
              <a:t>등 방식으로 이상치 제거</a:t>
            </a:r>
          </a:p>
          <a:p>
            <a:pPr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b="1" dirty="0" smtClean="0">
                <a:solidFill>
                  <a:srgbClr val="000000"/>
                </a:solidFill>
                <a:latin typeface="Malgun Gothic" charset="-127"/>
              </a:rPr>
              <a:t>변수가 너무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많은 </a:t>
            </a:r>
            <a:r>
              <a:rPr lang="ko-KR" altLang="en-US" sz="1200" b="1" dirty="0" smtClean="0">
                <a:solidFill>
                  <a:srgbClr val="000000"/>
                </a:solidFill>
                <a:latin typeface="Malgun Gothic" charset="-127"/>
              </a:rPr>
              <a:t>경우</a:t>
            </a:r>
            <a:endParaRPr lang="en-US" altLang="ko-KR" sz="1200" b="1" dirty="0" smtClean="0">
              <a:solidFill>
                <a:srgbClr val="000000"/>
              </a:solidFill>
              <a:latin typeface="Malgun Gothic" charset="-127"/>
            </a:endParaRPr>
          </a:p>
          <a:p>
            <a:pPr lvl="1"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   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PCA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등으로 차원 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축소</a:t>
            </a:r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pPr lvl="1"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  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변수 중요도 파악후 불필요 변수 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제거 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(RFE, Statistics, Feature Importance from Tree-based model)</a:t>
            </a:r>
            <a:endParaRPr lang="ko-KR" altLang="en-US" sz="1200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b="1" dirty="0" smtClean="0">
                <a:solidFill>
                  <a:srgbClr val="000000"/>
                </a:solidFill>
                <a:latin typeface="Malgun Gothic" charset="-127"/>
              </a:rPr>
              <a:t>편향된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분포의 변수가 존재하는 경우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log, </a:t>
            </a:r>
            <a:r>
              <a:rPr lang="en-US" altLang="ko-KR" sz="1200" dirty="0" err="1" smtClean="0">
                <a:solidFill>
                  <a:srgbClr val="000000"/>
                </a:solidFill>
                <a:latin typeface="Malgun Gothic" charset="-127"/>
              </a:rPr>
              <a:t>sqrt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,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1200" dirty="0" err="1" smtClean="0">
                <a:solidFill>
                  <a:srgbClr val="000000"/>
                </a:solidFill>
                <a:latin typeface="Malgun Gothic" charset="-127"/>
              </a:rPr>
              <a:t>exp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등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함수로 분포 변환</a:t>
            </a:r>
          </a:p>
          <a:p>
            <a:pPr>
              <a:buFont typeface="Arial" charset="0"/>
              <a:buChar char="•"/>
            </a:pPr>
            <a:r>
              <a:rPr lang="ko-KR" altLang="en-US" sz="120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b="1" smtClean="0">
                <a:solidFill>
                  <a:srgbClr val="000000"/>
                </a:solidFill>
                <a:latin typeface="Malgun Gothic" charset="-127"/>
              </a:rPr>
              <a:t>측정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단위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(scale</a:t>
            </a:r>
            <a:r>
              <a:rPr lang="en-US" altLang="ko-KR" sz="1200" b="1" dirty="0" smtClean="0">
                <a:solidFill>
                  <a:srgbClr val="000000"/>
                </a:solidFill>
                <a:latin typeface="Malgun Gothic" charset="-127"/>
              </a:rPr>
              <a:t>)</a:t>
            </a:r>
            <a:r>
              <a:rPr lang="ko-KR" altLang="en-US" sz="1200" b="1" dirty="0" smtClean="0">
                <a:solidFill>
                  <a:srgbClr val="000000"/>
                </a:solidFill>
                <a:latin typeface="Malgun Gothic" charset="-127"/>
              </a:rPr>
              <a:t>가 다를 경우</a:t>
            </a:r>
            <a:endParaRPr lang="ko-KR" altLang="en-US" sz="1200" b="1" dirty="0">
              <a:solidFill>
                <a:srgbClr val="000000"/>
              </a:solidFill>
              <a:latin typeface="Malgun Gothic" charset="-127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200" dirty="0" err="1" smtClean="0">
                <a:solidFill>
                  <a:srgbClr val="000000"/>
                </a:solidFill>
                <a:latin typeface="Malgun Gothic" charset="-127"/>
              </a:rPr>
              <a:t>StandardScaler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 (z-score)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200" dirty="0" err="1" smtClean="0">
                <a:solidFill>
                  <a:srgbClr val="000000"/>
                </a:solidFill>
                <a:latin typeface="Malgun Gothic" charset="-127"/>
              </a:rPr>
              <a:t>MinMaxScaler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 (0-1)</a:t>
            </a:r>
            <a:endParaRPr lang="ko-KR" altLang="en-US" sz="1200" b="0" i="0" dirty="0">
              <a:solidFill>
                <a:srgbClr val="000000"/>
              </a:solidFill>
              <a:effectLst/>
              <a:latin typeface="Malgun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063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0000"/>
                </a:solidFill>
                <a:latin typeface="Malgun Gothic" charset="-127"/>
              </a:rPr>
              <a:t>03-3. </a:t>
            </a:r>
            <a:r>
              <a:rPr lang="ko-KR" altLang="en-US" sz="2000" b="1" dirty="0" smtClean="0">
                <a:solidFill>
                  <a:srgbClr val="000000"/>
                </a:solidFill>
                <a:latin typeface="Malgun Gothic" charset="-127"/>
              </a:rPr>
              <a:t>데이터 전처리</a:t>
            </a:r>
            <a:r>
              <a:rPr lang="en-US" altLang="ko-KR" sz="2000" b="1" dirty="0" smtClean="0">
                <a:solidFill>
                  <a:srgbClr val="000000"/>
                </a:solidFill>
                <a:latin typeface="Malgun Gothic" charset="-127"/>
              </a:rPr>
              <a:t>(3)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95212" y="1485505"/>
            <a:ext cx="10223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smtClean="0"/>
              <a:t>데이터 전처리 실습</a:t>
            </a:r>
            <a:endParaRPr lang="ko-KR" altLang="en-US" sz="1600" b="1" dirty="0"/>
          </a:p>
          <a:p>
            <a:endParaRPr lang="en-US" altLang="ko-KR" sz="1600" dirty="0" smtClean="0"/>
          </a:p>
          <a:p>
            <a:r>
              <a:rPr lang="ko-KR" altLang="en-US" sz="1200" dirty="0" smtClean="0"/>
              <a:t>미리 파싱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추출된 실습파일을 다운받아 </a:t>
            </a:r>
            <a:r>
              <a:rPr lang="en-US" altLang="ko-KR" sz="1200" dirty="0" err="1" smtClean="0"/>
              <a:t>Jupyter</a:t>
            </a:r>
            <a:r>
              <a:rPr lang="en-US" altLang="ko-KR" sz="1200" dirty="0" smtClean="0"/>
              <a:t> Notebook</a:t>
            </a:r>
            <a:r>
              <a:rPr lang="ko-KR" altLang="en-US" sz="1200" dirty="0" smtClean="0"/>
              <a:t>에서 </a:t>
            </a:r>
            <a:r>
              <a:rPr lang="en-US" altLang="ko-KR" sz="1200" dirty="0" smtClean="0"/>
              <a:t>Pandas </a:t>
            </a:r>
            <a:r>
              <a:rPr lang="en-US" altLang="ko-KR" sz="1200" dirty="0" err="1" smtClean="0"/>
              <a:t>DataFrame</a:t>
            </a:r>
            <a:r>
              <a:rPr lang="ko-KR" altLang="en-US" sz="1200" dirty="0" smtClean="0"/>
              <a:t> 형태로 불러오자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r>
              <a:rPr lang="en-US" altLang="ko-KR" sz="1200" dirty="0" smtClean="0"/>
              <a:t>CSV </a:t>
            </a:r>
            <a:r>
              <a:rPr lang="ko-KR" altLang="en-US" sz="1200" dirty="0" smtClean="0"/>
              <a:t>파일은 특정 기간 앱 내에서 발생한 클라이언트 </a:t>
            </a:r>
            <a:r>
              <a:rPr lang="ko-KR" altLang="en-US" sz="1200" dirty="0"/>
              <a:t>로그 </a:t>
            </a:r>
            <a:r>
              <a:rPr lang="ko-KR" altLang="en-US" sz="1200" dirty="0" smtClean="0"/>
              <a:t>데이터이다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endParaRPr lang="en-US" altLang="ko-KR" sz="1600" dirty="0" smtClean="0"/>
          </a:p>
          <a:p>
            <a:pPr marL="285750" indent="-285750">
              <a:buFont typeface="Arial" charset="0"/>
              <a:buChar char="•"/>
            </a:pPr>
            <a:r>
              <a:rPr lang="ko-KR" altLang="en-US" sz="1200" dirty="0" smtClean="0"/>
              <a:t>파일 불러오기 </a:t>
            </a:r>
            <a:endParaRPr lang="en-US" altLang="ko-KR" sz="1200" dirty="0" smtClean="0"/>
          </a:p>
          <a:p>
            <a:pPr marL="285750" indent="-285750">
              <a:buFont typeface="Arial" charset="0"/>
              <a:buChar char="•"/>
            </a:pPr>
            <a:r>
              <a:rPr lang="ko-KR" altLang="en-US" sz="1200" dirty="0" smtClean="0"/>
              <a:t>데이터셋 이해</a:t>
            </a:r>
            <a:endParaRPr lang="en-US" altLang="ko-KR" sz="1200" dirty="0"/>
          </a:p>
          <a:p>
            <a:pPr marL="285750" indent="-285750">
              <a:buFont typeface="Arial" charset="0"/>
              <a:buChar char="•"/>
            </a:pPr>
            <a:r>
              <a:rPr lang="ko-KR" altLang="en-US" sz="1200" dirty="0" smtClean="0"/>
              <a:t>데이터 </a:t>
            </a:r>
            <a:r>
              <a:rPr lang="ko-KR" altLang="en-US" sz="1200" dirty="0"/>
              <a:t>타입 </a:t>
            </a:r>
            <a:r>
              <a:rPr lang="ko-KR" altLang="en-US" sz="1200" dirty="0" smtClean="0"/>
              <a:t>변환</a:t>
            </a:r>
            <a:endParaRPr lang="en-US" altLang="ko-KR" sz="1200" dirty="0" smtClean="0"/>
          </a:p>
          <a:p>
            <a:pPr marL="285750" indent="-285750">
              <a:buFont typeface="Arial" charset="0"/>
              <a:buChar char="•"/>
            </a:pPr>
            <a:r>
              <a:rPr lang="ko-KR" altLang="en-US" sz="1200" dirty="0" smtClean="0"/>
              <a:t>데이터 </a:t>
            </a:r>
            <a:r>
              <a:rPr lang="ko-KR" altLang="en-US" sz="1200" dirty="0"/>
              <a:t>값 </a:t>
            </a:r>
            <a:r>
              <a:rPr lang="ko-KR" altLang="en-US" sz="1200" dirty="0" smtClean="0"/>
              <a:t>변경</a:t>
            </a:r>
            <a:endParaRPr lang="en-US" altLang="ko-KR" sz="1200" dirty="0" smtClean="0"/>
          </a:p>
          <a:p>
            <a:pPr marL="285750" indent="-285750">
              <a:buFont typeface="Arial" charset="0"/>
              <a:buChar char="•"/>
            </a:pPr>
            <a:r>
              <a:rPr lang="ko-KR" altLang="en-US" sz="1200" dirty="0" smtClean="0"/>
              <a:t>결측치 처리</a:t>
            </a:r>
            <a:endParaRPr lang="en-US" altLang="ko-KR" sz="1200" dirty="0" smtClean="0"/>
          </a:p>
          <a:p>
            <a:pPr marL="285750" indent="-285750">
              <a:buFont typeface="Arial" charset="0"/>
              <a:buChar char="•"/>
            </a:pPr>
            <a:r>
              <a:rPr lang="ko-KR" altLang="en-US" sz="1200" dirty="0" smtClean="0"/>
              <a:t>신규 </a:t>
            </a:r>
            <a:r>
              <a:rPr lang="en-US" altLang="ko-KR" sz="1200" dirty="0"/>
              <a:t>session id </a:t>
            </a:r>
            <a:r>
              <a:rPr lang="ko-KR" altLang="en-US" sz="1200" dirty="0" smtClean="0"/>
              <a:t>부여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102473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0000"/>
                </a:solidFill>
                <a:latin typeface="Malgun Gothic" charset="-127"/>
              </a:rPr>
              <a:t>03-4. </a:t>
            </a:r>
            <a:r>
              <a:rPr lang="ko-KR" altLang="en-US" sz="2000" b="1" dirty="0" smtClean="0">
                <a:solidFill>
                  <a:srgbClr val="000000"/>
                </a:solidFill>
                <a:latin typeface="Malgun Gothic" charset="-127"/>
              </a:rPr>
              <a:t>데이터 분석</a:t>
            </a:r>
            <a:r>
              <a:rPr lang="en-US" altLang="ko-KR" sz="2000" b="1" dirty="0" smtClean="0">
                <a:solidFill>
                  <a:srgbClr val="000000"/>
                </a:solidFill>
                <a:latin typeface="Malgun Gothic" charset="-127"/>
              </a:rPr>
              <a:t>(1)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95212" y="1485505"/>
            <a:ext cx="1022380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smtClean="0"/>
              <a:t>탐색적 데이터 분석</a:t>
            </a:r>
            <a:r>
              <a:rPr lang="en-US" altLang="ko-KR" sz="1600" b="1" dirty="0" smtClean="0"/>
              <a:t>(EDA)</a:t>
            </a:r>
            <a:endParaRPr lang="ko-KR" altLang="en-US" sz="1600" b="1" dirty="0"/>
          </a:p>
          <a:p>
            <a:endParaRPr lang="en-US" altLang="ko-KR" sz="1600" dirty="0" smtClean="0"/>
          </a:p>
          <a:p>
            <a:r>
              <a:rPr lang="ko-KR" altLang="en-US" sz="1200" dirty="0" smtClean="0"/>
              <a:t>데이터 </a:t>
            </a:r>
            <a:r>
              <a:rPr lang="ko-KR" altLang="en-US" sz="1200" dirty="0"/>
              <a:t>분석은 매우 넓은 범위를 포괄하는데</a:t>
            </a:r>
            <a:r>
              <a:rPr lang="en-US" altLang="ko-KR" sz="1200" dirty="0"/>
              <a:t>, </a:t>
            </a:r>
            <a:endParaRPr lang="en-US" altLang="ko-KR" sz="1200" dirty="0" smtClean="0"/>
          </a:p>
          <a:p>
            <a:r>
              <a:rPr lang="ko-KR" altLang="en-US" sz="1200" dirty="0" smtClean="0"/>
              <a:t>일반적으로 </a:t>
            </a:r>
            <a:r>
              <a:rPr lang="en-US" altLang="ko-KR" sz="1200" dirty="0"/>
              <a:t>EDA</a:t>
            </a:r>
            <a:r>
              <a:rPr lang="ko-KR" altLang="en-US" sz="1200" dirty="0"/>
              <a:t>라고 불리는 탐색적 데이터 분석을 위해 </a:t>
            </a:r>
            <a:r>
              <a:rPr lang="ko-KR" altLang="en-US" sz="1200" b="1" dirty="0"/>
              <a:t>전통적인 통계 분석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기계학습</a:t>
            </a:r>
            <a:r>
              <a:rPr lang="en-US" altLang="ko-KR" sz="1200" b="1" dirty="0"/>
              <a:t>(Feature Engineering), </a:t>
            </a:r>
            <a:r>
              <a:rPr lang="ko-KR" altLang="en-US" sz="1200" b="1" dirty="0"/>
              <a:t>시각화 기법 등 </a:t>
            </a:r>
            <a:r>
              <a:rPr lang="ko-KR" altLang="en-US" sz="1200" dirty="0"/>
              <a:t>다양한 방식이 활용되며 단순한 </a:t>
            </a:r>
            <a:r>
              <a:rPr lang="en-US" altLang="ko-KR" sz="1200" dirty="0"/>
              <a:t>EDA</a:t>
            </a:r>
            <a:r>
              <a:rPr lang="ko-KR" altLang="en-US" sz="1200" dirty="0"/>
              <a:t>를 끝으로 업무</a:t>
            </a:r>
            <a:r>
              <a:rPr lang="en-US" altLang="ko-KR" sz="1200" dirty="0"/>
              <a:t>/</a:t>
            </a:r>
            <a:r>
              <a:rPr lang="ko-KR" altLang="en-US" sz="1200" dirty="0"/>
              <a:t>프로젝트가 완료되는 경우도 많다</a:t>
            </a:r>
            <a:r>
              <a:rPr lang="en-US" altLang="ko-KR" sz="1200" dirty="0"/>
              <a:t>.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EDA</a:t>
            </a:r>
            <a:r>
              <a:rPr lang="ko-KR" altLang="en-US" sz="1200" dirty="0"/>
              <a:t>는 분석가가 데이터를 이해하고 모델링을 잘 하기 위한 필수적인 과정이다</a:t>
            </a:r>
            <a:r>
              <a:rPr lang="en-US" altLang="ko-KR" sz="1200" dirty="0"/>
              <a:t>. </a:t>
            </a:r>
            <a:endParaRPr lang="en-US" altLang="ko-KR" sz="1200" dirty="0" smtClean="0"/>
          </a:p>
          <a:p>
            <a:r>
              <a:rPr lang="ko-KR" altLang="en-US" sz="1200" dirty="0" smtClean="0"/>
              <a:t>간혹 </a:t>
            </a:r>
            <a:r>
              <a:rPr lang="en-US" altLang="ko-KR" sz="1200" dirty="0"/>
              <a:t>EDA </a:t>
            </a:r>
            <a:r>
              <a:rPr lang="ko-KR" altLang="en-US" sz="1200" dirty="0"/>
              <a:t>과정을 통한 충분한 이해와 </a:t>
            </a:r>
            <a:r>
              <a:rPr lang="en-US" altLang="ko-KR" sz="1200" dirty="0"/>
              <a:t>Feature selection </a:t>
            </a:r>
            <a:r>
              <a:rPr lang="ko-KR" altLang="en-US" sz="1200" dirty="0"/>
              <a:t>없이 모델링을 바로 진행하는 경우가 있는데</a:t>
            </a:r>
            <a:r>
              <a:rPr lang="en-US" altLang="ko-KR" sz="1200" dirty="0"/>
              <a:t>, 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성능이 </a:t>
            </a:r>
            <a:r>
              <a:rPr lang="ko-KR" altLang="en-US" sz="1200" dirty="0"/>
              <a:t>안 좋은 모델이 구축되거나 성능 개선에 많은 시간이 소요되므로 지양해야 한다</a:t>
            </a:r>
            <a:r>
              <a:rPr lang="en-US" altLang="ko-KR" sz="1200" dirty="0"/>
              <a:t>.</a:t>
            </a:r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이번 </a:t>
            </a:r>
            <a:r>
              <a:rPr lang="ko-KR" altLang="en-US" sz="1200" dirty="0"/>
              <a:t>가상 케이스의 경우 </a:t>
            </a:r>
            <a:r>
              <a:rPr lang="en-US" altLang="ko-KR" sz="1200" dirty="0"/>
              <a:t>EDA</a:t>
            </a:r>
            <a:r>
              <a:rPr lang="ko-KR" altLang="en-US" sz="1200" dirty="0"/>
              <a:t>만을 통해 원하는 목적을 달성할 수 있으므로 </a:t>
            </a:r>
            <a:r>
              <a:rPr lang="en-US" altLang="ko-KR" sz="1200" b="1" dirty="0"/>
              <a:t>EDA</a:t>
            </a:r>
            <a:r>
              <a:rPr lang="ko-KR" altLang="en-US" sz="1200" b="1" dirty="0"/>
              <a:t>를 끝으로 분석 업무가 마무리 될 예정</a:t>
            </a:r>
            <a:r>
              <a:rPr lang="ko-KR" altLang="en-US" sz="1200" dirty="0"/>
              <a:t>이다</a:t>
            </a:r>
            <a:r>
              <a:rPr lang="en-US" altLang="ko-KR" sz="1200" dirty="0"/>
              <a:t>. 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보통 </a:t>
            </a:r>
            <a:r>
              <a:rPr lang="ko-KR" altLang="en-US" sz="1200" dirty="0"/>
              <a:t>이 단계쯤에서는 목적을 다시 한번 상기하는 것이 도움이 될 수 있다</a:t>
            </a:r>
            <a:r>
              <a:rPr lang="en-US" altLang="ko-KR" sz="1200" dirty="0"/>
              <a:t>. </a:t>
            </a:r>
            <a:r>
              <a:rPr lang="ko-KR" altLang="en-US" sz="1200" dirty="0"/>
              <a:t>초반에 설정한 목적을 확인하고 아래 과정을 실습해보자</a:t>
            </a:r>
            <a:r>
              <a:rPr lang="en-US" altLang="ko-KR" sz="1200" dirty="0"/>
              <a:t>.</a:t>
            </a:r>
          </a:p>
          <a:p>
            <a:pPr marL="628650" lvl="1" indent="-171450">
              <a:buFont typeface="Arial" charset="0"/>
              <a:buChar char="•"/>
            </a:pPr>
            <a:endParaRPr lang="en-US" altLang="ko-KR" sz="1600" dirty="0"/>
          </a:p>
          <a:p>
            <a:pPr marL="628650" lvl="1" indent="-171450">
              <a:buFont typeface="Arial" charset="0"/>
              <a:buChar char="•"/>
            </a:pPr>
            <a:r>
              <a:rPr lang="en-US" altLang="ko-KR" sz="1200" b="1" dirty="0" smtClean="0">
                <a:solidFill>
                  <a:srgbClr val="0432FF"/>
                </a:solidFill>
              </a:rPr>
              <a:t>Funnel </a:t>
            </a:r>
            <a:r>
              <a:rPr lang="ko-KR" altLang="en-US" sz="1200" b="1" dirty="0">
                <a:solidFill>
                  <a:srgbClr val="0432FF"/>
                </a:solidFill>
              </a:rPr>
              <a:t>방식으로 유저의 행동 패턴을 파악하여 해당 시나리오의 </a:t>
            </a:r>
            <a:r>
              <a:rPr lang="en-US" altLang="ko-KR" sz="1200" b="1" dirty="0">
                <a:solidFill>
                  <a:srgbClr val="0432FF"/>
                </a:solidFill>
              </a:rPr>
              <a:t>Bottleneck </a:t>
            </a:r>
            <a:r>
              <a:rPr lang="ko-KR" altLang="en-US" sz="1200" b="1" dirty="0">
                <a:solidFill>
                  <a:srgbClr val="0432FF"/>
                </a:solidFill>
              </a:rPr>
              <a:t>구간을 탐색</a:t>
            </a:r>
            <a:endParaRPr lang="en-US" altLang="ko-KR" sz="1200" dirty="0">
              <a:solidFill>
                <a:srgbClr val="0432FF"/>
              </a:solidFill>
            </a:endParaRPr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b="1" dirty="0">
                <a:solidFill>
                  <a:srgbClr val="0432FF"/>
                </a:solidFill>
              </a:rPr>
              <a:t>유저를 세분화하여 </a:t>
            </a:r>
            <a:r>
              <a:rPr lang="en-US" altLang="ko-KR" sz="1200" b="1" dirty="0">
                <a:solidFill>
                  <a:srgbClr val="0432FF"/>
                </a:solidFill>
              </a:rPr>
              <a:t>Bottleneck </a:t>
            </a:r>
            <a:r>
              <a:rPr lang="ko-KR" altLang="en-US" sz="1200" b="1" dirty="0">
                <a:solidFill>
                  <a:srgbClr val="0432FF"/>
                </a:solidFill>
              </a:rPr>
              <a:t>개선 방안에 유용한 </a:t>
            </a:r>
            <a:r>
              <a:rPr lang="en-US" altLang="ko-KR" sz="1200" b="1" dirty="0">
                <a:solidFill>
                  <a:srgbClr val="0432FF"/>
                </a:solidFill>
              </a:rPr>
              <a:t>Insight</a:t>
            </a:r>
            <a:r>
              <a:rPr lang="ko-KR" altLang="en-US" sz="1200" b="1" dirty="0">
                <a:solidFill>
                  <a:srgbClr val="0432FF"/>
                </a:solidFill>
              </a:rPr>
              <a:t>를 </a:t>
            </a:r>
            <a:r>
              <a:rPr lang="ko-KR" altLang="en-US" sz="1200" b="1" dirty="0" smtClean="0">
                <a:solidFill>
                  <a:srgbClr val="0432FF"/>
                </a:solidFill>
              </a:rPr>
              <a:t>도출</a:t>
            </a:r>
            <a:endParaRPr lang="en-US" altLang="ko-KR" sz="1200" b="1" dirty="0" smtClean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8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0000"/>
                </a:solidFill>
                <a:latin typeface="Malgun Gothic" charset="-127"/>
              </a:rPr>
              <a:t>03-4. </a:t>
            </a:r>
            <a:r>
              <a:rPr lang="ko-KR" altLang="en-US" sz="2000" b="1" dirty="0" smtClean="0">
                <a:solidFill>
                  <a:srgbClr val="000000"/>
                </a:solidFill>
                <a:latin typeface="Malgun Gothic" charset="-127"/>
              </a:rPr>
              <a:t>데이터 분석</a:t>
            </a:r>
            <a:r>
              <a:rPr lang="en-US" altLang="ko-KR" sz="2000" b="1" dirty="0" smtClean="0">
                <a:solidFill>
                  <a:srgbClr val="000000"/>
                </a:solidFill>
                <a:latin typeface="Malgun Gothic" charset="-127"/>
              </a:rPr>
              <a:t>(2)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95212" y="1485505"/>
            <a:ext cx="10223800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solidFill>
                  <a:srgbClr val="0432FF"/>
                </a:solidFill>
              </a:rPr>
              <a:t>EDA </a:t>
            </a:r>
            <a:r>
              <a:rPr lang="ko-KR" altLang="en-US" sz="1600" b="1" dirty="0" smtClean="0">
                <a:solidFill>
                  <a:srgbClr val="0432FF"/>
                </a:solidFill>
              </a:rPr>
              <a:t>실습</a:t>
            </a:r>
            <a:endParaRPr lang="ko-KR" altLang="en-US" sz="1600" b="1" dirty="0">
              <a:solidFill>
                <a:srgbClr val="0432FF"/>
              </a:solidFill>
            </a:endParaRPr>
          </a:p>
          <a:p>
            <a:endParaRPr lang="en-US" altLang="ko-KR" sz="1600" dirty="0" smtClean="0"/>
          </a:p>
          <a:p>
            <a:r>
              <a:rPr lang="ko-KR" altLang="en-US" sz="1200" dirty="0"/>
              <a:t>데이터 전처리 과정이 완료되면 데이터 분석 과정을 진행한다</a:t>
            </a:r>
            <a:r>
              <a:rPr lang="en-US" altLang="ko-KR" sz="1200" dirty="0"/>
              <a:t>. </a:t>
            </a:r>
            <a:endParaRPr lang="en-US" altLang="ko-KR" sz="1200" dirty="0" smtClean="0"/>
          </a:p>
          <a:p>
            <a:pPr marL="628650" lvl="1" indent="-171450">
              <a:buFont typeface="Arial" charset="0"/>
              <a:buChar char="•"/>
            </a:pPr>
            <a:endParaRPr lang="en-US" altLang="ko-KR" sz="1200" b="1" dirty="0">
              <a:solidFill>
                <a:srgbClr val="0432FF"/>
              </a:solidFill>
            </a:endParaRPr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b="1" dirty="0" smtClean="0"/>
              <a:t>세부 </a:t>
            </a:r>
            <a:r>
              <a:rPr lang="en-US" altLang="ko-KR" sz="1200" b="1" dirty="0" smtClean="0"/>
              <a:t>Task</a:t>
            </a:r>
          </a:p>
          <a:p>
            <a:pPr marL="1085850" lvl="2" indent="-171450">
              <a:buFont typeface="Arial" charset="0"/>
              <a:buChar char="•"/>
            </a:pPr>
            <a:r>
              <a:rPr lang="ko-KR" altLang="en-US" sz="1200" dirty="0" smtClean="0"/>
              <a:t>일별 주요 통계</a:t>
            </a:r>
            <a:endParaRPr lang="en-US" altLang="ko-KR" sz="1200" dirty="0" smtClean="0"/>
          </a:p>
          <a:p>
            <a:pPr marL="1085850" lvl="2" indent="-171450">
              <a:buFont typeface="Arial" charset="0"/>
              <a:buChar char="•"/>
            </a:pPr>
            <a:r>
              <a:rPr lang="ko-KR" altLang="en-US" sz="1200" dirty="0" smtClean="0"/>
              <a:t>변수별 특성</a:t>
            </a:r>
            <a:endParaRPr lang="en-US" altLang="ko-KR" sz="1200" dirty="0" smtClean="0"/>
          </a:p>
          <a:p>
            <a:pPr marL="1085850" lvl="2" indent="-171450">
              <a:buFont typeface="Arial" charset="0"/>
              <a:buChar char="•"/>
            </a:pPr>
            <a:r>
              <a:rPr lang="ko-KR" altLang="en-US" sz="1200" dirty="0" smtClean="0"/>
              <a:t>구간별 전환율 </a:t>
            </a:r>
            <a:r>
              <a:rPr lang="en-US" altLang="ko-KR" sz="1200" dirty="0" smtClean="0"/>
              <a:t>(Funnel Analysis)</a:t>
            </a:r>
          </a:p>
          <a:p>
            <a:pPr marL="1085850" lvl="2" indent="-171450">
              <a:buFont typeface="Arial" charset="0"/>
              <a:buChar char="•"/>
            </a:pPr>
            <a:r>
              <a:rPr lang="ko-KR" altLang="en-US" sz="1200" dirty="0" smtClean="0"/>
              <a:t>클러스터링</a:t>
            </a:r>
            <a:endParaRPr lang="en-US" altLang="ko-KR" sz="1200" dirty="0" smtClean="0"/>
          </a:p>
          <a:p>
            <a:pPr marL="1085850" lvl="2" indent="-171450">
              <a:buFont typeface="Arial" charset="0"/>
              <a:buChar char="•"/>
            </a:pPr>
            <a:r>
              <a:rPr lang="ko-KR" altLang="en-US" sz="1200" dirty="0" smtClean="0"/>
              <a:t>클러스터별 전환율 차이 파악</a:t>
            </a:r>
            <a:endParaRPr lang="en-US" altLang="ko-KR" sz="1200" dirty="0" smtClean="0"/>
          </a:p>
          <a:p>
            <a:pPr marL="1085850" lvl="2" indent="-171450">
              <a:buFont typeface="Arial" charset="0"/>
              <a:buChar char="•"/>
            </a:pPr>
            <a:endParaRPr lang="en-US" altLang="ko-KR" sz="1200" dirty="0" smtClean="0"/>
          </a:p>
          <a:p>
            <a:pPr marL="1085850" lvl="2" indent="-171450">
              <a:buFont typeface="Arial" charset="0"/>
              <a:buChar char="•"/>
            </a:pPr>
            <a:endParaRPr lang="ko-KR" altLang="en-US" sz="1200" dirty="0"/>
          </a:p>
        </p:txBody>
      </p:sp>
      <p:sp>
        <p:nvSpPr>
          <p:cNvPr id="2" name="직사각형 1"/>
          <p:cNvSpPr/>
          <p:nvPr/>
        </p:nvSpPr>
        <p:spPr>
          <a:xfrm>
            <a:off x="6569112" y="5846020"/>
            <a:ext cx="3020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>
                <a:hlinkClick r:id="rId3"/>
              </a:rPr>
              <a:t>https://</a:t>
            </a:r>
            <a:r>
              <a:rPr lang="ko-KR" altLang="en-US" sz="900" dirty="0" smtClean="0">
                <a:hlinkClick r:id="rId3"/>
              </a:rPr>
              <a:t>en.wikipedia.org/wiki/Exploratory_data_analysis</a:t>
            </a:r>
            <a:endParaRPr lang="en-US" altLang="ko-KR" sz="900" dirty="0" smtClean="0"/>
          </a:p>
          <a:p>
            <a:endParaRPr lang="ko-KR" altLang="en-US" sz="9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699" y="1508196"/>
            <a:ext cx="4493313" cy="340722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425699" y="4984246"/>
            <a:ext cx="504784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solidFill>
                  <a:srgbClr val="222222"/>
                </a:solidFill>
                <a:latin typeface="Apple SD Gothic Neo" charset="-127"/>
              </a:rPr>
              <a:t>&gt; </a:t>
            </a:r>
            <a:r>
              <a:rPr lang="ko-KR" altLang="en-US" sz="1000" b="1" dirty="0" smtClean="0">
                <a:solidFill>
                  <a:srgbClr val="222222"/>
                </a:solidFill>
                <a:latin typeface="Apple SD Gothic Neo" charset="-127"/>
              </a:rPr>
              <a:t>탐색적 </a:t>
            </a:r>
            <a:r>
              <a:rPr lang="ko-KR" altLang="en-US" sz="1000" b="1" dirty="0">
                <a:solidFill>
                  <a:srgbClr val="222222"/>
                </a:solidFill>
                <a:latin typeface="Apple SD Gothic Neo" charset="-127"/>
              </a:rPr>
              <a:t>자료 분석</a:t>
            </a:r>
            <a:r>
              <a:rPr lang="ko-KR" altLang="en-US" sz="1000" dirty="0">
                <a:solidFill>
                  <a:srgbClr val="222222"/>
                </a:solidFill>
                <a:latin typeface="Apple SD Gothic Neo" charset="-127"/>
              </a:rPr>
              <a:t>은 존 튜키라는 미국의 저명한 통계학자가 창안한 자료 분석 방법론이다</a:t>
            </a:r>
            <a:r>
              <a:rPr lang="en-US" altLang="ko-KR" sz="1000" dirty="0">
                <a:solidFill>
                  <a:srgbClr val="222222"/>
                </a:solidFill>
                <a:latin typeface="Apple SD Gothic Neo" charset="-127"/>
              </a:rPr>
              <a:t>. </a:t>
            </a:r>
            <a:r>
              <a:rPr lang="ko-KR" altLang="en-US" sz="1000" dirty="0">
                <a:solidFill>
                  <a:srgbClr val="222222"/>
                </a:solidFill>
                <a:latin typeface="Apple SD Gothic Neo" charset="-127"/>
              </a:rPr>
              <a:t>기존의 통계학이 정보의 추출에서 가설 검정 등에 치우쳐 자료가 가지고 있는 본연의 의미를 찾는데 어려움이 있어 이를 보완하고자 주어진 자료만 가지고도 충분한 정보를 찾을 수 있도록 여러가지 탐색적 자료 분석 방법을 개발하였다</a:t>
            </a:r>
            <a:r>
              <a:rPr lang="en-US" altLang="ko-KR" sz="1000" dirty="0">
                <a:solidFill>
                  <a:srgbClr val="222222"/>
                </a:solidFill>
                <a:latin typeface="Apple SD Gothic Neo" charset="-127"/>
              </a:rPr>
              <a:t>. </a:t>
            </a:r>
            <a:r>
              <a:rPr lang="ko-KR" altLang="en-US" sz="1000" dirty="0">
                <a:solidFill>
                  <a:srgbClr val="222222"/>
                </a:solidFill>
                <a:latin typeface="Apple SD Gothic Neo" charset="-127"/>
              </a:rPr>
              <a:t>대표적인 예로 박스플롯을 들 수 있다</a:t>
            </a:r>
            <a:r>
              <a:rPr lang="en-US" altLang="ko-KR" sz="1000" dirty="0">
                <a:solidFill>
                  <a:srgbClr val="222222"/>
                </a:solidFill>
                <a:latin typeface="Apple SD Gothic Neo" charset="-127"/>
              </a:rPr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58659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0000"/>
                </a:solidFill>
                <a:latin typeface="Malgun Gothic" charset="-127"/>
              </a:rPr>
              <a:t>03-5. </a:t>
            </a:r>
            <a:r>
              <a:rPr lang="ko-KR" altLang="en-US" sz="2000" b="1" dirty="0" smtClean="0">
                <a:solidFill>
                  <a:srgbClr val="000000"/>
                </a:solidFill>
                <a:latin typeface="Malgun Gothic" charset="-127"/>
              </a:rPr>
              <a:t>보고서 작성</a:t>
            </a:r>
            <a:r>
              <a:rPr lang="en-US" altLang="ko-KR" sz="2000" b="1" dirty="0" smtClean="0">
                <a:solidFill>
                  <a:srgbClr val="000000"/>
                </a:solidFill>
                <a:latin typeface="Malgun Gothic" charset="-127"/>
              </a:rPr>
              <a:t>(1)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95212" y="1485505"/>
            <a:ext cx="102238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분석과정을 마무리 했다면 리포트를 작성하는 과정을 시작한다</a:t>
            </a:r>
            <a:r>
              <a:rPr lang="en-US" altLang="ko-KR" sz="1200" dirty="0"/>
              <a:t>. 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이 </a:t>
            </a:r>
            <a:r>
              <a:rPr lang="ko-KR" altLang="en-US" sz="1200" dirty="0"/>
              <a:t>과정을 시작하기 전에 분석 초반에 설정한 </a:t>
            </a:r>
            <a:r>
              <a:rPr lang="ko-KR" altLang="en-US" sz="1200" b="1" dirty="0"/>
              <a:t>목적과 가설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프레임워크</a:t>
            </a:r>
            <a:r>
              <a:rPr lang="ko-KR" altLang="en-US" sz="1200" dirty="0"/>
              <a:t>를 다시 상기하고 진행하는 것이 유용하다</a:t>
            </a:r>
            <a:r>
              <a:rPr lang="en-US" altLang="ko-KR" sz="1200" dirty="0"/>
              <a:t>. 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리포트는 </a:t>
            </a:r>
            <a:r>
              <a:rPr lang="ko-KR" altLang="en-US" sz="1200" dirty="0"/>
              <a:t>과정보다는 </a:t>
            </a:r>
            <a:r>
              <a:rPr lang="ko-KR" altLang="en-US" sz="1200" b="1" dirty="0"/>
              <a:t>분석 결과를 중심으로 기술하고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향후 개선방향과 분석가가 발견한 인사이트를 언급</a:t>
            </a:r>
            <a:r>
              <a:rPr lang="ko-KR" altLang="en-US" sz="1200" dirty="0"/>
              <a:t>하는 것이 효과적이다</a:t>
            </a:r>
            <a:r>
              <a:rPr lang="en-US" altLang="ko-KR" sz="1200" dirty="0"/>
              <a:t>.</a:t>
            </a:r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만약 </a:t>
            </a:r>
            <a:r>
              <a:rPr lang="ko-KR" altLang="en-US" sz="1200" dirty="0"/>
              <a:t>분석 과정에만 큰 비중을 둘 경우 리포트를 제공받는 사람의 집중력과 관심을 잃게될 가능성이 있고</a:t>
            </a:r>
            <a:r>
              <a:rPr lang="en-US" altLang="ko-KR" sz="1200" dirty="0"/>
              <a:t>, 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인사이트나 </a:t>
            </a:r>
            <a:r>
              <a:rPr lang="ko-KR" altLang="en-US" sz="1200" dirty="0"/>
              <a:t>추후 방향성에 대한 언급이 없으면 어떠한 액션을 취할지 모호해지기 때문이다</a:t>
            </a:r>
            <a:r>
              <a:rPr lang="en-US" altLang="ko-KR" sz="1200" dirty="0"/>
              <a:t>. 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도메인 </a:t>
            </a:r>
            <a:r>
              <a:rPr lang="ko-KR" altLang="en-US" sz="1200" dirty="0"/>
              <a:t>지식이 부족할지라도 분석가는 </a:t>
            </a:r>
            <a:r>
              <a:rPr lang="ko-KR" altLang="en-US" sz="1200" b="1" dirty="0"/>
              <a:t>최소한 데이터가 의미하는 바를 최대한 발굴하고 개선방향을 다같이 토의할 수 있는 토대</a:t>
            </a:r>
            <a:r>
              <a:rPr lang="ko-KR" altLang="en-US" sz="1200" dirty="0"/>
              <a:t>는 제공해야 한다</a:t>
            </a:r>
            <a:r>
              <a:rPr lang="en-US" altLang="ko-KR" sz="1200" dirty="0"/>
              <a:t>. </a:t>
            </a:r>
            <a:r>
              <a:rPr lang="ko-KR" altLang="en-US" sz="1200" dirty="0"/>
              <a:t>비록 주관성이 다분하고 틀린 방향일지라도 아무것도 없는 것보다 낫다</a:t>
            </a:r>
            <a:r>
              <a:rPr lang="en-US" altLang="ko-KR" sz="1200" dirty="0"/>
              <a:t>.</a:t>
            </a:r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이제 </a:t>
            </a:r>
            <a:r>
              <a:rPr lang="ko-KR" altLang="en-US" sz="1200" dirty="0"/>
              <a:t>가상 케이스에서 분석한 결과를 토대로 리포트를 작성해보자</a:t>
            </a:r>
            <a:r>
              <a:rPr lang="en-US" altLang="ko-KR" sz="1200" dirty="0"/>
              <a:t>. </a:t>
            </a:r>
            <a:endParaRPr lang="en-US" altLang="ko-KR" sz="1200" dirty="0" smtClean="0"/>
          </a:p>
          <a:p>
            <a:r>
              <a:rPr lang="ko-KR" altLang="en-US" sz="1200" dirty="0" smtClean="0"/>
              <a:t>만약 </a:t>
            </a:r>
            <a:r>
              <a:rPr lang="ko-KR" altLang="en-US" sz="1200" dirty="0"/>
              <a:t>분석과정에서 </a:t>
            </a:r>
            <a:r>
              <a:rPr lang="en-US" altLang="ko-KR" sz="1200" dirty="0"/>
              <a:t>markdown </a:t>
            </a:r>
            <a:r>
              <a:rPr lang="ko-KR" altLang="en-US" sz="1200" dirty="0"/>
              <a:t>기능을 활용해 중간에 코멘트를 달아놓으면 리포트 과정에서 도움이 될 수 </a:t>
            </a:r>
            <a:r>
              <a:rPr lang="ko-KR" altLang="en-US" sz="1200" dirty="0" smtClean="0"/>
              <a:t>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 smtClean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 smtClean="0"/>
              <a:t>보고서 구성</a:t>
            </a:r>
            <a:endParaRPr lang="en-US" altLang="ko-KR" sz="1200" b="1" dirty="0"/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 smtClean="0"/>
              <a:t>도입 단계</a:t>
            </a:r>
            <a:endParaRPr lang="en-US" altLang="ko-KR" sz="1200" dirty="0" smtClean="0"/>
          </a:p>
          <a:p>
            <a:pPr marL="1085850" lvl="2" indent="-171450">
              <a:buFont typeface="Arial" charset="0"/>
              <a:buChar char="•"/>
            </a:pPr>
            <a:r>
              <a:rPr lang="ko-KR" altLang="en-US" sz="1200" dirty="0" smtClean="0"/>
              <a:t>배경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목적</a:t>
            </a:r>
            <a:endParaRPr lang="en-US" altLang="ko-KR" sz="1200" dirty="0" smtClean="0"/>
          </a:p>
          <a:p>
            <a:pPr marL="1085850" lvl="2" indent="-171450">
              <a:buFont typeface="Arial" charset="0"/>
              <a:buChar char="•"/>
            </a:pPr>
            <a:r>
              <a:rPr lang="ko-KR" altLang="en-US" sz="1200" dirty="0" smtClean="0"/>
              <a:t>목차</a:t>
            </a:r>
            <a:endParaRPr lang="en-US" altLang="ko-KR" sz="1200" dirty="0" smtClean="0"/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 smtClean="0"/>
              <a:t>본론 단계</a:t>
            </a:r>
            <a:endParaRPr lang="en-US" altLang="ko-KR" sz="1200" dirty="0" smtClean="0"/>
          </a:p>
          <a:p>
            <a:pPr marL="1085850" lvl="2" indent="-171450">
              <a:buFont typeface="Arial" charset="0"/>
              <a:buChar char="•"/>
            </a:pPr>
            <a:r>
              <a:rPr lang="en-US" altLang="ko-KR" sz="1200" dirty="0" smtClean="0"/>
              <a:t>Executive Summary</a:t>
            </a:r>
          </a:p>
          <a:p>
            <a:pPr marL="1085850" lvl="2" indent="-171450">
              <a:buFont typeface="Arial" charset="0"/>
              <a:buChar char="•"/>
            </a:pPr>
            <a:r>
              <a:rPr lang="ko-KR" altLang="en-US" sz="1200" dirty="0" smtClean="0"/>
              <a:t>주요 </a:t>
            </a:r>
            <a:r>
              <a:rPr lang="en-US" altLang="ko-KR" sz="1200" dirty="0" smtClean="0"/>
              <a:t>findings</a:t>
            </a:r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 smtClean="0"/>
              <a:t>결론 단계</a:t>
            </a:r>
            <a:endParaRPr lang="en-US" altLang="ko-KR" sz="1200" dirty="0" smtClean="0"/>
          </a:p>
          <a:p>
            <a:pPr marL="1085850" lvl="2" indent="-171450">
              <a:buFont typeface="Arial" charset="0"/>
              <a:buChar char="•"/>
            </a:pPr>
            <a:r>
              <a:rPr lang="ko-KR" altLang="en-US" sz="1200" dirty="0" smtClean="0"/>
              <a:t>현황 및 시사점</a:t>
            </a:r>
            <a:endParaRPr lang="en-US" altLang="ko-KR" sz="1200" dirty="0" smtClean="0"/>
          </a:p>
          <a:p>
            <a:pPr marL="1085850" lvl="2" indent="-171450">
              <a:buFont typeface="Arial" charset="0"/>
              <a:buChar char="•"/>
            </a:pPr>
            <a:r>
              <a:rPr lang="ko-KR" altLang="en-US" sz="1200" dirty="0" smtClean="0"/>
              <a:t>개선점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36117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0000"/>
                </a:solidFill>
                <a:latin typeface="Malgun Gothic" charset="-127"/>
              </a:rPr>
              <a:t>03-5. </a:t>
            </a:r>
            <a:r>
              <a:rPr lang="ko-KR" altLang="en-US" sz="2000" b="1" dirty="0" smtClean="0">
                <a:solidFill>
                  <a:srgbClr val="000000"/>
                </a:solidFill>
                <a:latin typeface="Malgun Gothic" charset="-127"/>
              </a:rPr>
              <a:t>보고서 작성</a:t>
            </a:r>
            <a:r>
              <a:rPr lang="en-US" altLang="ko-KR" sz="2000" b="1" dirty="0" smtClean="0">
                <a:solidFill>
                  <a:srgbClr val="000000"/>
                </a:solidFill>
                <a:latin typeface="Malgun Gothic" charset="-127"/>
              </a:rPr>
              <a:t>(2)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pic>
        <p:nvPicPr>
          <p:cNvPr id="5" name="Picture 2" descr="https://wikidocs.net/images/page/16571/ux_logic_tre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058" y="2533876"/>
            <a:ext cx="5289312" cy="400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95212" y="1485505"/>
            <a:ext cx="102238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smtClean="0"/>
              <a:t>도입단계</a:t>
            </a:r>
            <a:endParaRPr lang="en-US" altLang="ko-KR" sz="1600" b="1" dirty="0" smtClean="0"/>
          </a:p>
          <a:p>
            <a:endParaRPr lang="en-US" altLang="ko-KR" sz="1200" dirty="0"/>
          </a:p>
          <a:p>
            <a:r>
              <a:rPr lang="ko-KR" altLang="en-US" sz="1200" dirty="0"/>
              <a:t>일반적으로 리포트의 도입 단계에는 분석 배경과 목적</a:t>
            </a:r>
            <a:r>
              <a:rPr lang="en-US" altLang="ko-KR" sz="1200" dirty="0"/>
              <a:t>/</a:t>
            </a:r>
            <a:r>
              <a:rPr lang="ko-KR" altLang="en-US" sz="1200" dirty="0"/>
              <a:t>가설</a:t>
            </a:r>
            <a:r>
              <a:rPr lang="en-US" altLang="ko-KR" sz="1200" dirty="0"/>
              <a:t>, </a:t>
            </a:r>
            <a:r>
              <a:rPr lang="ko-KR" altLang="en-US" sz="1200" dirty="0"/>
              <a:t>목차 등이 포함된다</a:t>
            </a:r>
            <a:r>
              <a:rPr lang="en-US" altLang="ko-KR" sz="1200" dirty="0"/>
              <a:t>. </a:t>
            </a:r>
            <a:endParaRPr lang="en-US" altLang="ko-KR" sz="1200" dirty="0" smtClean="0"/>
          </a:p>
          <a:p>
            <a:r>
              <a:rPr lang="ko-KR" altLang="en-US" sz="1200" dirty="0" smtClean="0"/>
              <a:t>초반에 </a:t>
            </a:r>
            <a:r>
              <a:rPr lang="ko-KR" altLang="en-US" sz="1200" dirty="0"/>
              <a:t>작성한 내용을 토대로 아래와 같이 간단히 정리할 수 있다</a:t>
            </a:r>
            <a:r>
              <a:rPr lang="en-US" altLang="ko-KR" sz="1200" dirty="0"/>
              <a:t>.  </a:t>
            </a:r>
          </a:p>
          <a:p>
            <a:endParaRPr lang="en-US" altLang="ko-KR" sz="1200" dirty="0"/>
          </a:p>
          <a:p>
            <a:pPr>
              <a:buFont typeface="Arial" charset="0"/>
              <a:buChar char="•"/>
            </a:pPr>
            <a:r>
              <a:rPr lang="ko-KR" altLang="en-US" sz="1200" b="1" dirty="0" smtClean="0">
                <a:solidFill>
                  <a:srgbClr val="000000"/>
                </a:solidFill>
                <a:latin typeface="Malgun Gothic" charset="-127"/>
              </a:rPr>
              <a:t> 배경</a:t>
            </a:r>
            <a:endParaRPr lang="ko-KR" altLang="en-US" sz="1200" dirty="0">
              <a:solidFill>
                <a:srgbClr val="000000"/>
              </a:solidFill>
              <a:latin typeface="Malgun Gothic" charset="-127"/>
            </a:endParaRPr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유저가 남긴 데이터를 기반으로 </a:t>
            </a:r>
            <a:r>
              <a:rPr lang="ko-KR" altLang="en-US" sz="1200" b="1" dirty="0"/>
              <a:t>신규 시나리오에 대한 사용성을 파악하고 개선점을 도출</a:t>
            </a:r>
            <a:endParaRPr lang="ko-KR" altLang="en-US" sz="1200" dirty="0"/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궁극적인 목적은 유저 피드백을 통한 </a:t>
            </a:r>
            <a:r>
              <a:rPr lang="en-US" altLang="ko-KR" sz="1200" b="1" dirty="0"/>
              <a:t>Learning</a:t>
            </a:r>
            <a:r>
              <a:rPr lang="ko-KR" altLang="en-US" sz="1200" b="1" dirty="0"/>
              <a:t>을 통해 전반적인 사용자 경험</a:t>
            </a:r>
            <a:r>
              <a:rPr lang="en-US" altLang="ko-KR" sz="1200" b="1" dirty="0"/>
              <a:t>(UX)</a:t>
            </a:r>
            <a:r>
              <a:rPr lang="ko-KR" altLang="en-US" sz="1200" b="1" dirty="0"/>
              <a:t>를 지속적으로 높이는 것</a:t>
            </a:r>
            <a:endParaRPr lang="ko-KR" altLang="en-US" sz="1200" dirty="0"/>
          </a:p>
          <a:p>
            <a:pPr>
              <a:buFont typeface="Arial" charset="0"/>
              <a:buChar char="•"/>
            </a:pPr>
            <a:r>
              <a:rPr lang="ko-KR" altLang="en-US" sz="1200" b="1" dirty="0" smtClean="0">
                <a:solidFill>
                  <a:srgbClr val="000000"/>
                </a:solidFill>
                <a:latin typeface="Malgun Gothic" charset="-127"/>
              </a:rPr>
              <a:t> 목적</a:t>
            </a:r>
            <a:endParaRPr lang="ko-KR" altLang="en-US" sz="1200" dirty="0">
              <a:solidFill>
                <a:srgbClr val="000000"/>
              </a:solidFill>
              <a:latin typeface="Malgun Gothic" charset="-127"/>
            </a:endParaRPr>
          </a:p>
          <a:p>
            <a:pPr marL="628650" lvl="1" indent="-171450">
              <a:buFont typeface="Arial" charset="0"/>
              <a:buChar char="•"/>
            </a:pPr>
            <a:r>
              <a:rPr lang="en-US" altLang="ko-KR" sz="1200" b="1" dirty="0"/>
              <a:t>Funnel </a:t>
            </a:r>
            <a:r>
              <a:rPr lang="ko-KR" altLang="en-US" sz="1200" b="1" dirty="0"/>
              <a:t>방식으로 유저의 행동 패턴을 파악하여 해당 시나리오의 </a:t>
            </a:r>
            <a:r>
              <a:rPr lang="en-US" altLang="ko-KR" sz="1200" b="1" dirty="0"/>
              <a:t>Bottleneck </a:t>
            </a:r>
            <a:r>
              <a:rPr lang="ko-KR" altLang="en-US" sz="1200" b="1" dirty="0"/>
              <a:t>구간을 탐색</a:t>
            </a:r>
            <a:endParaRPr lang="en-US" altLang="ko-KR" sz="1200" dirty="0"/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b="1" dirty="0"/>
              <a:t>유저를 세분화하여 </a:t>
            </a:r>
            <a:r>
              <a:rPr lang="en-US" altLang="ko-KR" sz="1200" b="1" dirty="0"/>
              <a:t>Bottleneck </a:t>
            </a:r>
            <a:r>
              <a:rPr lang="ko-KR" altLang="en-US" sz="1200" b="1" dirty="0"/>
              <a:t>개선 방안에 유용한 </a:t>
            </a:r>
            <a:r>
              <a:rPr lang="en-US" altLang="ko-KR" sz="1200" b="1" dirty="0"/>
              <a:t>Insight</a:t>
            </a:r>
            <a:r>
              <a:rPr lang="ko-KR" altLang="en-US" sz="1200" b="1" dirty="0"/>
              <a:t>를 도출</a:t>
            </a:r>
            <a:endParaRPr lang="ko-KR" altLang="en-US" sz="1200" dirty="0"/>
          </a:p>
          <a:p>
            <a:pPr>
              <a:buFont typeface="Arial" charset="0"/>
              <a:buChar char="•"/>
            </a:pPr>
            <a:r>
              <a:rPr lang="ko-KR" altLang="en-US" sz="1200" b="1" dirty="0" smtClean="0">
                <a:solidFill>
                  <a:srgbClr val="000000"/>
                </a:solidFill>
                <a:latin typeface="Malgun Gothic" charset="-127"/>
              </a:rPr>
              <a:t> 목차</a:t>
            </a:r>
            <a:endParaRPr lang="ko-KR" altLang="en-US" sz="1200" dirty="0">
              <a:solidFill>
                <a:srgbClr val="000000"/>
              </a:solidFill>
              <a:latin typeface="Malgun Gothic" charset="-127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일별 주요 통계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구간별 전환율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클러스터별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전환율 차이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시사점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및 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개선안</a:t>
            </a:r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0000"/>
                </a:solidFill>
                <a:latin typeface="Malgun Gothic" charset="-127"/>
              </a:rPr>
              <a:t>03-5. </a:t>
            </a:r>
            <a:r>
              <a:rPr lang="ko-KR" altLang="en-US" sz="2000" b="1" dirty="0" smtClean="0">
                <a:solidFill>
                  <a:srgbClr val="000000"/>
                </a:solidFill>
                <a:latin typeface="Malgun Gothic" charset="-127"/>
              </a:rPr>
              <a:t>보고서 작성</a:t>
            </a:r>
            <a:r>
              <a:rPr lang="en-US" altLang="ko-KR" sz="2000" b="1" dirty="0" smtClean="0">
                <a:solidFill>
                  <a:srgbClr val="000000"/>
                </a:solidFill>
                <a:latin typeface="Malgun Gothic" charset="-127"/>
              </a:rPr>
              <a:t>(3)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95212" y="1348800"/>
            <a:ext cx="1022380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smtClean="0"/>
              <a:t>본론단계</a:t>
            </a:r>
            <a:endParaRPr lang="en-US" altLang="ko-KR" sz="1600" b="1" dirty="0" smtClean="0"/>
          </a:p>
          <a:p>
            <a:endParaRPr lang="en-US" altLang="ko-KR" sz="1200" dirty="0"/>
          </a:p>
          <a:p>
            <a:r>
              <a:rPr lang="ko-KR" altLang="en-US" sz="1200" dirty="0"/>
              <a:t>본론 단계에서는 목차에 </a:t>
            </a:r>
            <a:r>
              <a:rPr lang="ko-KR" altLang="en-US" sz="1200" dirty="0" smtClean="0"/>
              <a:t>맞게 기술하며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중요도가 높은 결과를 </a:t>
            </a:r>
            <a:r>
              <a:rPr lang="ko-KR" altLang="en-US" sz="1200" dirty="0" smtClean="0"/>
              <a:t>먼저 공유하는 것이 효과적이다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r>
              <a:rPr lang="ko-KR" altLang="en-US" sz="1200" dirty="0" smtClean="0"/>
              <a:t>결과를 먼저 제시하고 해당 근거 및 과정은 후에 기술하는 것이 전달력을 높일 수 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pPr>
              <a:buFont typeface="Arial" charset="0"/>
              <a:buChar char="•"/>
            </a:pPr>
            <a:r>
              <a:rPr lang="ko-KR" altLang="en-US" sz="1200" b="1" dirty="0" smtClean="0">
                <a:solidFill>
                  <a:srgbClr val="000000"/>
                </a:solidFill>
                <a:latin typeface="Malgun Gothic" charset="-127"/>
              </a:rPr>
              <a:t> 일별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주요 통계</a:t>
            </a:r>
            <a:endParaRPr lang="ko-KR" altLang="en-US" sz="1200" dirty="0">
              <a:solidFill>
                <a:srgbClr val="000000"/>
              </a:solidFill>
              <a:latin typeface="Malgun Gothic" charset="-127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활성화 세션의 경우 주말에 감소하고 주중에 증가하는 트렌드 보임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확장자별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1 tier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에는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pdf, 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xls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doc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가 포지셔닝되며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2 tier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에는 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hwp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ppt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가 포함됨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문서의 이용 위치는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'other app'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이 압도적으로 높음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스크린별로 사용성 파악 결과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메인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(main)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화면이 가장 많이 노출되며 다음 화면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pub_dir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 or 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per_dir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으로 넘어가는 경우 많지 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않음</a:t>
            </a:r>
            <a:r>
              <a:rPr lang="ko-KR" altLang="en-US" sz="1200" b="1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endParaRPr lang="en-US" altLang="ko-KR" sz="1200" b="1" dirty="0">
              <a:solidFill>
                <a:srgbClr val="000000"/>
              </a:solidFill>
              <a:latin typeface="Malgun Gothic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12" y="3989328"/>
            <a:ext cx="2954320" cy="19267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773" y="4052368"/>
            <a:ext cx="3262487" cy="180064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501" y="4036261"/>
            <a:ext cx="3688622" cy="186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8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 smtClean="0"/>
              <a:t>00-2. Target Audience</a:t>
            </a:r>
            <a:endParaRPr kumimoji="1" lang="ko-KR" altLang="en-US" sz="2000" b="1" dirty="0"/>
          </a:p>
        </p:txBody>
      </p:sp>
      <p:sp>
        <p:nvSpPr>
          <p:cNvPr id="3" name="직사각형 2"/>
          <p:cNvSpPr/>
          <p:nvPr/>
        </p:nvSpPr>
        <p:spPr>
          <a:xfrm>
            <a:off x="703213" y="1178869"/>
            <a:ext cx="1005552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본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강의는 </a:t>
            </a:r>
            <a:r>
              <a:rPr lang="ko-KR" altLang="en-US" sz="1200" b="1" dirty="0">
                <a:latin typeface="Malgun Gothic" charset="-127"/>
              </a:rPr>
              <a:t>실무에 실제 쓰이는 프로그래밍 코드와 실용적인 통계</a:t>
            </a:r>
            <a:r>
              <a:rPr lang="en-US" altLang="ko-KR" sz="1200" b="1" dirty="0">
                <a:latin typeface="Malgun Gothic" charset="-127"/>
              </a:rPr>
              <a:t>/</a:t>
            </a:r>
            <a:r>
              <a:rPr lang="ko-KR" altLang="en-US" sz="1200" b="1" dirty="0">
                <a:latin typeface="Malgun Gothic" charset="-127"/>
              </a:rPr>
              <a:t>머신러닝 방법론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을 중심으로 구성되었다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만약 사전에 아래 지식 및 스킬을 보유하고 있을 경우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본 강의를 보다 쉽게 이해할 수 있으며 높은 교육 효과를 기대할 수 있다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</a:t>
            </a:r>
          </a:p>
          <a:p>
            <a:pPr>
              <a:buFont typeface="Arial" charset="0"/>
              <a:buChar char="•"/>
            </a:pPr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en-US" altLang="ko-KR" sz="1200" dirty="0" smtClean="0">
                <a:latin typeface="Malgun Gothic" charset="-127"/>
              </a:rPr>
              <a:t> </a:t>
            </a:r>
            <a:r>
              <a:rPr lang="en-US" altLang="ko-KR" sz="1200" b="1" dirty="0" smtClean="0">
                <a:solidFill>
                  <a:srgbClr val="0432FF"/>
                </a:solidFill>
                <a:latin typeface="Malgun Gothic" charset="-127"/>
              </a:rPr>
              <a:t>Python</a:t>
            </a:r>
            <a:r>
              <a:rPr lang="ko-KR" altLang="en-US" sz="1200" b="1" dirty="0" smtClean="0">
                <a:latin typeface="Malgun Gothic" charset="-127"/>
              </a:rPr>
              <a:t> </a:t>
            </a:r>
            <a:r>
              <a:rPr lang="en-US" altLang="ko-KR" sz="1200" dirty="0" smtClean="0">
                <a:latin typeface="Malgun Gothic" charset="-127"/>
              </a:rPr>
              <a:t>(for</a:t>
            </a:r>
            <a:r>
              <a:rPr lang="ko-KR" altLang="en-US" sz="1200" dirty="0">
                <a:latin typeface="Malgun Gothic" charset="-127"/>
              </a:rPr>
              <a:t>문</a:t>
            </a:r>
            <a:r>
              <a:rPr lang="en-US" altLang="ko-KR" sz="1200" dirty="0">
                <a:latin typeface="Malgun Gothic" charset="-127"/>
              </a:rPr>
              <a:t>, if</a:t>
            </a:r>
            <a:r>
              <a:rPr lang="ko-KR" altLang="en-US" sz="1200" dirty="0">
                <a:latin typeface="Malgun Gothic" charset="-127"/>
              </a:rPr>
              <a:t>문</a:t>
            </a:r>
            <a:r>
              <a:rPr lang="en-US" altLang="ko-KR" sz="1200" dirty="0">
                <a:latin typeface="Malgun Gothic" charset="-127"/>
              </a:rPr>
              <a:t>, lambda</a:t>
            </a:r>
            <a:r>
              <a:rPr lang="ko-KR" altLang="en-US" sz="1200" dirty="0">
                <a:latin typeface="Malgun Gothic" charset="-127"/>
              </a:rPr>
              <a:t>함수</a:t>
            </a:r>
            <a:r>
              <a:rPr lang="en-US" altLang="ko-KR" sz="1200" dirty="0">
                <a:latin typeface="Malgun Gothic" charset="-127"/>
              </a:rPr>
              <a:t>, list comprehension, slicing </a:t>
            </a:r>
            <a:r>
              <a:rPr lang="ko-KR" altLang="en-US" sz="1200" dirty="0">
                <a:latin typeface="Malgun Gothic" charset="-127"/>
              </a:rPr>
              <a:t>등</a:t>
            </a:r>
            <a:r>
              <a:rPr lang="en-US" altLang="ko-KR" sz="1200" dirty="0">
                <a:latin typeface="Malgun Gothic" charset="-127"/>
              </a:rPr>
              <a:t>)</a:t>
            </a:r>
            <a:r>
              <a:rPr lang="ko-KR" altLang="en-US" sz="1200" dirty="0">
                <a:latin typeface="Malgun Gothic" charset="-127"/>
              </a:rPr>
              <a:t>을 통해 원하는 형태의 데이터셋을 만들 수 있음</a:t>
            </a:r>
          </a:p>
          <a:p>
            <a:pPr>
              <a:buFont typeface="Arial" charset="0"/>
              <a:buChar char="•"/>
            </a:pPr>
            <a:r>
              <a:rPr lang="en-US" altLang="ko-KR" sz="1200" dirty="0" smtClean="0">
                <a:latin typeface="Malgun Gothic" charset="-127"/>
              </a:rPr>
              <a:t> </a:t>
            </a:r>
            <a:r>
              <a:rPr lang="en-US" altLang="ko-KR" sz="1200" b="1" dirty="0" err="1" smtClean="0">
                <a:solidFill>
                  <a:srgbClr val="0432FF"/>
                </a:solidFill>
                <a:latin typeface="Malgun Gothic" charset="-127"/>
              </a:rPr>
              <a:t>Numpy</a:t>
            </a:r>
            <a:r>
              <a:rPr lang="en-US" altLang="ko-KR" sz="1200" b="1" dirty="0">
                <a:solidFill>
                  <a:srgbClr val="0432FF"/>
                </a:solidFill>
                <a:latin typeface="Malgun Gothic" charset="-127"/>
              </a:rPr>
              <a:t>, Pandas, </a:t>
            </a:r>
            <a:r>
              <a:rPr lang="en-US" altLang="ko-KR" sz="1200" b="1" dirty="0" err="1">
                <a:solidFill>
                  <a:srgbClr val="0432FF"/>
                </a:solidFill>
                <a:latin typeface="Malgun Gothic" charset="-127"/>
              </a:rPr>
              <a:t>Scipy</a:t>
            </a:r>
            <a:r>
              <a:rPr lang="en-US" altLang="ko-KR" sz="1200" b="1" dirty="0">
                <a:solidFill>
                  <a:srgbClr val="0432FF"/>
                </a:solidFill>
                <a:latin typeface="Malgun Gothic" charset="-127"/>
              </a:rPr>
              <a:t>, </a:t>
            </a:r>
            <a:r>
              <a:rPr lang="en-US" altLang="ko-KR" sz="1200" b="1" dirty="0" err="1">
                <a:solidFill>
                  <a:srgbClr val="0432FF"/>
                </a:solidFill>
                <a:latin typeface="Malgun Gothic" charset="-127"/>
              </a:rPr>
              <a:t>Statsmodel</a:t>
            </a:r>
            <a:r>
              <a:rPr lang="en-US" altLang="ko-KR" sz="1200" b="1" dirty="0">
                <a:solidFill>
                  <a:srgbClr val="0432FF"/>
                </a:solidFill>
                <a:latin typeface="Malgun Gothic" charset="-127"/>
              </a:rPr>
              <a:t>, </a:t>
            </a:r>
            <a:r>
              <a:rPr lang="en-US" altLang="ko-KR" sz="1200" b="1" dirty="0" err="1">
                <a:solidFill>
                  <a:srgbClr val="0432FF"/>
                </a:solidFill>
                <a:latin typeface="Malgun Gothic" charset="-127"/>
              </a:rPr>
              <a:t>Scikit</a:t>
            </a:r>
            <a:r>
              <a:rPr lang="en-US" altLang="ko-KR" sz="1200" b="1" dirty="0">
                <a:solidFill>
                  <a:srgbClr val="0432FF"/>
                </a:solidFill>
                <a:latin typeface="Malgun Gothic" charset="-127"/>
              </a:rPr>
              <a:t>-learn, </a:t>
            </a:r>
            <a:r>
              <a:rPr lang="en-US" altLang="ko-KR" sz="1200" b="1" dirty="0" err="1">
                <a:solidFill>
                  <a:srgbClr val="0432FF"/>
                </a:solidFill>
                <a:latin typeface="Malgun Gothic" charset="-127"/>
              </a:rPr>
              <a:t>Matplotlib</a:t>
            </a:r>
            <a:r>
              <a:rPr lang="en-US" altLang="ko-KR" sz="1200" b="1" dirty="0">
                <a:latin typeface="Malgun Gothic" charset="-127"/>
              </a:rPr>
              <a:t> </a:t>
            </a:r>
            <a:r>
              <a:rPr lang="ko-KR" altLang="en-US" sz="1200" dirty="0">
                <a:latin typeface="Malgun Gothic" charset="-127"/>
              </a:rPr>
              <a:t>등의 라이브러리 기본 사용법을 알고 있음</a:t>
            </a:r>
          </a:p>
          <a:p>
            <a:pPr>
              <a:buFont typeface="Arial" charset="0"/>
              <a:buChar char="•"/>
            </a:pPr>
            <a:r>
              <a:rPr lang="en-US" altLang="ko-KR" sz="1200" dirty="0" smtClean="0">
                <a:latin typeface="Malgun Gothic" charset="-127"/>
              </a:rPr>
              <a:t> </a:t>
            </a:r>
            <a:r>
              <a:rPr lang="ko-KR" altLang="en-US" sz="1200" b="1" dirty="0" smtClean="0">
                <a:solidFill>
                  <a:srgbClr val="0432FF"/>
                </a:solidFill>
                <a:latin typeface="Malgun Gothic" charset="-127"/>
              </a:rPr>
              <a:t>통계 </a:t>
            </a:r>
            <a:r>
              <a:rPr lang="ko-KR" altLang="en-US" sz="1200" b="1" dirty="0">
                <a:solidFill>
                  <a:srgbClr val="0432FF"/>
                </a:solidFill>
                <a:latin typeface="Malgun Gothic" charset="-127"/>
              </a:rPr>
              <a:t>및 머신러닝에 대한 기초 지식</a:t>
            </a:r>
            <a:r>
              <a:rPr lang="ko-KR" altLang="en-US" sz="1200" dirty="0">
                <a:latin typeface="Malgun Gothic" charset="-127"/>
              </a:rPr>
              <a:t>을 보유하고 </a:t>
            </a:r>
            <a:r>
              <a:rPr lang="ko-KR" altLang="en-US" sz="1200" dirty="0" smtClean="0">
                <a:latin typeface="Malgun Gothic" charset="-127"/>
              </a:rPr>
              <a:t>있음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200" b="1" dirty="0" smtClean="0">
                <a:latin typeface="Malgun Gothic" charset="-127"/>
              </a:rPr>
              <a:t>ANOVA, T-test </a:t>
            </a:r>
            <a:r>
              <a:rPr lang="ko-KR" altLang="en-US" sz="1200" dirty="0" smtClean="0">
                <a:latin typeface="Malgun Gothic" charset="-127"/>
              </a:rPr>
              <a:t>등 통계적 가설 검정 방법 및 해석 방법</a:t>
            </a:r>
            <a:r>
              <a:rPr lang="en-US" altLang="ko-KR" sz="1200" dirty="0" smtClean="0">
                <a:latin typeface="Malgun Gothic" charset="-127"/>
              </a:rPr>
              <a:t>, </a:t>
            </a:r>
            <a:r>
              <a:rPr lang="ko-KR" altLang="en-US" sz="1200" dirty="0" smtClean="0">
                <a:latin typeface="Malgun Gothic" charset="-127"/>
              </a:rPr>
              <a:t>개념 등에 대해 이해함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200" b="1" dirty="0" smtClean="0">
                <a:latin typeface="Malgun Gothic" charset="-127"/>
              </a:rPr>
              <a:t>Ridge/LASSO </a:t>
            </a:r>
            <a:r>
              <a:rPr lang="en-US" altLang="ko-KR" sz="1200" b="1" dirty="0">
                <a:latin typeface="Malgun Gothic" charset="-127"/>
              </a:rPr>
              <a:t>Regression, Logistic Regression, </a:t>
            </a:r>
            <a:r>
              <a:rPr lang="en-US" altLang="ko-KR" sz="1200" b="1" dirty="0" err="1">
                <a:latin typeface="Malgun Gothic" charset="-127"/>
              </a:rPr>
              <a:t>RandomForest</a:t>
            </a:r>
            <a:r>
              <a:rPr lang="en-US" altLang="ko-KR" sz="1200" b="1" dirty="0">
                <a:latin typeface="Malgun Gothic" charset="-127"/>
              </a:rPr>
              <a:t>, SVM, ANN </a:t>
            </a:r>
            <a:r>
              <a:rPr lang="ko-KR" altLang="en-US" sz="1200" dirty="0">
                <a:latin typeface="Malgun Gothic" charset="-127"/>
              </a:rPr>
              <a:t>등 머신러닝 모델을 이해함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200" b="1" dirty="0">
                <a:latin typeface="Malgun Gothic" charset="-127"/>
              </a:rPr>
              <a:t>Confusion Matrix, AUC, R-</a:t>
            </a:r>
            <a:r>
              <a:rPr lang="en-US" altLang="ko-KR" sz="1200" b="1" dirty="0" err="1">
                <a:latin typeface="Malgun Gothic" charset="-127"/>
              </a:rPr>
              <a:t>sqaured</a:t>
            </a:r>
            <a:r>
              <a:rPr lang="en-US" altLang="ko-KR" sz="1200" b="1" dirty="0">
                <a:latin typeface="Malgun Gothic" charset="-127"/>
              </a:rPr>
              <a:t>, RMSE </a:t>
            </a:r>
            <a:r>
              <a:rPr lang="ko-KR" altLang="en-US" sz="1200" dirty="0">
                <a:latin typeface="Malgun Gothic" charset="-127"/>
              </a:rPr>
              <a:t>등 모델 평가 방법을 알고 있음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200" b="1" dirty="0">
                <a:latin typeface="Malgun Gothic" charset="-127"/>
              </a:rPr>
              <a:t>Grid Search </a:t>
            </a:r>
            <a:r>
              <a:rPr lang="ko-KR" altLang="en-US" sz="1200" b="1" dirty="0">
                <a:latin typeface="Malgun Gothic" charset="-127"/>
              </a:rPr>
              <a:t>및 </a:t>
            </a:r>
            <a:r>
              <a:rPr lang="en-US" altLang="ko-KR" sz="1200" b="1" dirty="0">
                <a:latin typeface="Malgun Gothic" charset="-127"/>
              </a:rPr>
              <a:t>K-fold CV</a:t>
            </a:r>
            <a:r>
              <a:rPr lang="en-US" altLang="ko-KR" sz="1200" dirty="0">
                <a:latin typeface="Malgun Gothic" charset="-127"/>
              </a:rPr>
              <a:t> </a:t>
            </a:r>
            <a:r>
              <a:rPr lang="ko-KR" altLang="en-US" sz="1200" dirty="0">
                <a:latin typeface="Malgun Gothic" charset="-127"/>
              </a:rPr>
              <a:t>등을 통해 모델의 파라메터 튜닝 방법을 알고 있음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 smtClean="0">
                <a:latin typeface="Malgun Gothic" charset="-127"/>
              </a:rPr>
              <a:t>표준화</a:t>
            </a:r>
            <a:r>
              <a:rPr lang="en-US" altLang="ko-KR" sz="1200" dirty="0" smtClean="0">
                <a:latin typeface="Malgun Gothic" charset="-127"/>
              </a:rPr>
              <a:t>(scaling), </a:t>
            </a:r>
            <a:r>
              <a:rPr lang="ko-KR" altLang="en-US" sz="1200" dirty="0">
                <a:latin typeface="Malgun Gothic" charset="-127"/>
              </a:rPr>
              <a:t>로그 </a:t>
            </a:r>
            <a:r>
              <a:rPr lang="en-US" altLang="ko-KR" sz="1200" dirty="0">
                <a:latin typeface="Malgun Gothic" charset="-127"/>
              </a:rPr>
              <a:t>transformation, Polynomial/Interaction</a:t>
            </a:r>
            <a:r>
              <a:rPr lang="ko-KR" altLang="en-US" sz="1200" dirty="0">
                <a:latin typeface="Malgun Gothic" charset="-127"/>
              </a:rPr>
              <a:t>항 등 주요 </a:t>
            </a:r>
            <a:r>
              <a:rPr lang="en-US" altLang="ko-KR" sz="1200" b="1" dirty="0">
                <a:latin typeface="Malgun Gothic" charset="-127"/>
              </a:rPr>
              <a:t>Feature Engineering </a:t>
            </a:r>
            <a:r>
              <a:rPr lang="ko-KR" altLang="en-US" sz="1200" dirty="0">
                <a:latin typeface="Malgun Gothic" charset="-127"/>
              </a:rPr>
              <a:t>방법을 알고 </a:t>
            </a:r>
            <a:r>
              <a:rPr lang="ko-KR" altLang="en-US" sz="1200" dirty="0" smtClean="0">
                <a:latin typeface="Malgun Gothic" charset="-127"/>
              </a:rPr>
              <a:t>있음</a:t>
            </a:r>
            <a:endParaRPr lang="en-US" altLang="ko-KR" sz="1200" dirty="0" smtClean="0">
              <a:latin typeface="Malgun Gothic" charset="-127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200" b="1" dirty="0" smtClean="0">
                <a:latin typeface="Malgun Gothic" charset="-127"/>
              </a:rPr>
              <a:t>Overfitting</a:t>
            </a:r>
            <a:r>
              <a:rPr lang="en-US" altLang="ko-KR" sz="1200" dirty="0" smtClean="0">
                <a:latin typeface="Malgun Gothic" charset="-127"/>
              </a:rPr>
              <a:t> </a:t>
            </a:r>
            <a:r>
              <a:rPr lang="ko-KR" altLang="en-US" sz="1200" dirty="0" smtClean="0">
                <a:latin typeface="Malgun Gothic" charset="-127"/>
              </a:rPr>
              <a:t>의 개념과 측정</a:t>
            </a:r>
            <a:r>
              <a:rPr lang="en-US" altLang="ko-KR" sz="1200" dirty="0" smtClean="0">
                <a:latin typeface="Malgun Gothic" charset="-127"/>
              </a:rPr>
              <a:t>/</a:t>
            </a:r>
            <a:r>
              <a:rPr lang="ko-KR" altLang="en-US" sz="1200" dirty="0" smtClean="0">
                <a:latin typeface="Malgun Gothic" charset="-127"/>
              </a:rPr>
              <a:t>해결방법을 알고 있음</a:t>
            </a:r>
            <a:endParaRPr lang="ko-KR" altLang="en-US" sz="1200" dirty="0"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en-US" altLang="ko-KR" sz="1200" dirty="0" smtClean="0">
                <a:latin typeface="Malgun Gothic" charset="-127"/>
              </a:rPr>
              <a:t> </a:t>
            </a:r>
            <a:r>
              <a:rPr lang="en-US" altLang="ko-KR" sz="1200" b="1" dirty="0" smtClean="0">
                <a:solidFill>
                  <a:srgbClr val="0432FF"/>
                </a:solidFill>
                <a:latin typeface="Malgun Gothic" charset="-127"/>
              </a:rPr>
              <a:t>SQL</a:t>
            </a:r>
            <a:r>
              <a:rPr lang="en-US" altLang="ko-KR" sz="1200" b="1" dirty="0" smtClean="0">
                <a:latin typeface="Malgun Gothic" charset="-127"/>
              </a:rPr>
              <a:t> </a:t>
            </a:r>
            <a:r>
              <a:rPr lang="ko-KR" altLang="en-US" sz="1200" dirty="0">
                <a:latin typeface="Malgun Gothic" charset="-127"/>
              </a:rPr>
              <a:t>코드를 작성하여 </a:t>
            </a:r>
            <a:r>
              <a:rPr lang="ko-KR" altLang="en-US" sz="1200" dirty="0" smtClean="0">
                <a:latin typeface="Malgun Gothic" charset="-127"/>
              </a:rPr>
              <a:t>원하는 </a:t>
            </a:r>
            <a:r>
              <a:rPr lang="ko-KR" altLang="en-US" sz="1200" dirty="0">
                <a:latin typeface="Malgun Gothic" charset="-127"/>
              </a:rPr>
              <a:t>테이블을 </a:t>
            </a:r>
            <a:r>
              <a:rPr lang="ko-KR" altLang="en-US" sz="1200" dirty="0" smtClean="0">
                <a:latin typeface="Malgun Gothic" charset="-127"/>
              </a:rPr>
              <a:t>추출하거나 간단히 전처리</a:t>
            </a:r>
            <a:r>
              <a:rPr lang="en-US" altLang="ko-KR" sz="1200" dirty="0" smtClean="0">
                <a:latin typeface="Malgun Gothic" charset="-127"/>
              </a:rPr>
              <a:t>/</a:t>
            </a:r>
            <a:r>
              <a:rPr lang="ko-KR" altLang="en-US" sz="1200" dirty="0">
                <a:latin typeface="Malgun Gothic" charset="-127"/>
              </a:rPr>
              <a:t>조인할 수 있음</a:t>
            </a:r>
          </a:p>
          <a:p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위에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나열된 사전 지식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스킬이 필수는 아니지만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대략적인 개념과 기초가 부족할 경우 강의 내용을 이해하는 데 어려움이 있을 수 있다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/>
            </a:r>
            <a:b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</a:b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따라서 개인적으로 부족한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부분은 별도의 노력으로 보충하는 것을 권장한다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(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아래 링크 참고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)</a:t>
            </a:r>
            <a:endParaRPr lang="en-US" altLang="ko-KR" sz="1200" b="0" i="0" dirty="0">
              <a:solidFill>
                <a:srgbClr val="000000"/>
              </a:solidFill>
              <a:effectLst/>
              <a:latin typeface="Malgun Gothic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07325" y="4474214"/>
            <a:ext cx="6096000" cy="196977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추천 </a:t>
            </a:r>
            <a:r>
              <a:rPr lang="ko-KR" altLang="en-US" sz="1200" b="1" dirty="0" smtClean="0">
                <a:solidFill>
                  <a:srgbClr val="000000"/>
                </a:solidFill>
                <a:latin typeface="Malgun Gothic" charset="-127"/>
              </a:rPr>
              <a:t>참고자료</a:t>
            </a:r>
            <a:endParaRPr lang="ko-KR" altLang="en-US" sz="1100" b="1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en-US" altLang="ko-KR" sz="1100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100" dirty="0" smtClean="0">
                <a:solidFill>
                  <a:srgbClr val="000000"/>
                </a:solidFill>
                <a:latin typeface="Malgun Gothic" charset="-127"/>
              </a:rPr>
              <a:t>추천 </a:t>
            </a:r>
            <a:r>
              <a:rPr lang="ko-KR" altLang="en-US" sz="1100" dirty="0">
                <a:solidFill>
                  <a:srgbClr val="000000"/>
                </a:solidFill>
                <a:latin typeface="Malgun Gothic" charset="-127"/>
              </a:rPr>
              <a:t>사이트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100" dirty="0">
                <a:solidFill>
                  <a:srgbClr val="4183C4"/>
                </a:solidFill>
                <a:latin typeface="Malgun Gothic" charset="-127"/>
                <a:hlinkClick r:id="rId3"/>
              </a:rPr>
              <a:t>점프투파이썬</a:t>
            </a:r>
            <a:endParaRPr lang="ko-KR" altLang="en-US" sz="1100" dirty="0">
              <a:solidFill>
                <a:srgbClr val="000000"/>
              </a:solidFill>
              <a:latin typeface="Malgun Gothic" charset="-127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100" dirty="0">
                <a:solidFill>
                  <a:srgbClr val="4183C4"/>
                </a:solidFill>
                <a:latin typeface="Malgun Gothic" charset="-127"/>
                <a:hlinkClick r:id="rId4"/>
              </a:rPr>
              <a:t>R-friend</a:t>
            </a:r>
            <a:endParaRPr lang="ko-KR" altLang="en-US" sz="1100" dirty="0">
              <a:solidFill>
                <a:srgbClr val="000000"/>
              </a:solidFill>
              <a:latin typeface="Malgun Gothic" charset="-127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100" dirty="0">
                <a:solidFill>
                  <a:srgbClr val="4183C4"/>
                </a:solidFill>
                <a:latin typeface="Malgun Gothic" charset="-127"/>
                <a:hlinkClick r:id="rId5"/>
              </a:rPr>
              <a:t>데이터사이언스스쿨</a:t>
            </a:r>
            <a:endParaRPr lang="ko-KR" altLang="en-US" sz="1100" dirty="0">
              <a:solidFill>
                <a:srgbClr val="000000"/>
              </a:solidFill>
              <a:latin typeface="Malgun Gothic" charset="-127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100" dirty="0">
                <a:solidFill>
                  <a:srgbClr val="4183C4"/>
                </a:solidFill>
                <a:latin typeface="Malgun Gothic" charset="-127"/>
                <a:hlinkClick r:id="rId6"/>
              </a:rPr>
              <a:t>w3schools.com</a:t>
            </a:r>
            <a:endParaRPr lang="ko-KR" altLang="en-US" sz="1100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en-US" altLang="ko-KR" sz="1100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100" dirty="0" smtClean="0">
                <a:solidFill>
                  <a:srgbClr val="000000"/>
                </a:solidFill>
                <a:latin typeface="Malgun Gothic" charset="-127"/>
              </a:rPr>
              <a:t>추천 </a:t>
            </a:r>
            <a:r>
              <a:rPr lang="ko-KR" altLang="en-US" sz="1100" dirty="0">
                <a:solidFill>
                  <a:srgbClr val="000000"/>
                </a:solidFill>
                <a:latin typeface="Malgun Gothic" charset="-127"/>
              </a:rPr>
              <a:t>책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100" dirty="0">
                <a:solidFill>
                  <a:srgbClr val="4183C4"/>
                </a:solidFill>
                <a:latin typeface="Malgun Gothic" charset="-127"/>
                <a:hlinkClick r:id="rId7"/>
              </a:rPr>
              <a:t>통계학</a:t>
            </a:r>
            <a:r>
              <a:rPr lang="en-US" altLang="ko-KR" sz="1100" dirty="0">
                <a:solidFill>
                  <a:srgbClr val="4183C4"/>
                </a:solidFill>
                <a:latin typeface="Malgun Gothic" charset="-127"/>
                <a:hlinkClick r:id="rId7"/>
              </a:rPr>
              <a:t>/</a:t>
            </a:r>
            <a:r>
              <a:rPr lang="ko-KR" altLang="en-US" sz="1100" dirty="0">
                <a:solidFill>
                  <a:srgbClr val="4183C4"/>
                </a:solidFill>
                <a:latin typeface="Malgun Gothic" charset="-127"/>
                <a:hlinkClick r:id="rId7"/>
              </a:rPr>
              <a:t>류근담</a:t>
            </a:r>
            <a:endParaRPr lang="ko-KR" altLang="en-US" sz="1100" dirty="0">
              <a:solidFill>
                <a:srgbClr val="000000"/>
              </a:solidFill>
              <a:latin typeface="Malgun Gothic" charset="-127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100" dirty="0">
                <a:solidFill>
                  <a:srgbClr val="4183C4"/>
                </a:solidFill>
                <a:latin typeface="Malgun Gothic" charset="-127"/>
                <a:hlinkClick r:id="rId8"/>
              </a:rPr>
              <a:t>밑바닥부터시작하는데이터과학</a:t>
            </a:r>
            <a:endParaRPr lang="ko-KR" altLang="en-US" sz="1100" dirty="0">
              <a:solidFill>
                <a:srgbClr val="000000"/>
              </a:solidFill>
              <a:latin typeface="Malgun Gothic" charset="-127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100" dirty="0">
                <a:solidFill>
                  <a:srgbClr val="4183C4"/>
                </a:solidFill>
                <a:latin typeface="Malgun Gothic" charset="-127"/>
                <a:hlinkClick r:id="rId9"/>
              </a:rPr>
              <a:t>파이썬라이브러리를활용한머신러닝</a:t>
            </a:r>
            <a:endParaRPr lang="ko-KR" altLang="en-US" sz="1100" dirty="0">
              <a:solidFill>
                <a:srgbClr val="000000"/>
              </a:solidFill>
              <a:latin typeface="Malgun Gothic" charset="-127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100" dirty="0">
                <a:solidFill>
                  <a:srgbClr val="4183C4"/>
                </a:solidFill>
                <a:latin typeface="Malgun Gothic" charset="-127"/>
                <a:hlinkClick r:id="rId10"/>
              </a:rPr>
              <a:t>R</a:t>
            </a:r>
            <a:r>
              <a:rPr lang="ko-KR" altLang="en-US" sz="1100" dirty="0">
                <a:solidFill>
                  <a:srgbClr val="4183C4"/>
                </a:solidFill>
                <a:latin typeface="Malgun Gothic" charset="-127"/>
                <a:hlinkClick r:id="rId10"/>
              </a:rPr>
              <a:t>을이용한데이터처리</a:t>
            </a:r>
            <a:r>
              <a:rPr lang="en-US" altLang="ko-KR" sz="1100" dirty="0">
                <a:solidFill>
                  <a:srgbClr val="4183C4"/>
                </a:solidFill>
                <a:latin typeface="Malgun Gothic" charset="-127"/>
                <a:hlinkClick r:id="rId10"/>
              </a:rPr>
              <a:t>&amp;</a:t>
            </a:r>
            <a:r>
              <a:rPr lang="ko-KR" altLang="en-US" sz="1100" dirty="0">
                <a:solidFill>
                  <a:srgbClr val="4183C4"/>
                </a:solidFill>
                <a:latin typeface="Malgun Gothic" charset="-127"/>
                <a:hlinkClick r:id="rId10"/>
              </a:rPr>
              <a:t>분석실무</a:t>
            </a:r>
            <a:endParaRPr lang="ko-KR" altLang="en-US" sz="1100" b="0" i="0" dirty="0">
              <a:solidFill>
                <a:srgbClr val="000000"/>
              </a:solidFill>
              <a:effectLst/>
              <a:latin typeface="Malgun Gothic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933" y="4924842"/>
            <a:ext cx="936042" cy="12518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110" y="4865336"/>
            <a:ext cx="1121032" cy="13708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590" y="4985441"/>
            <a:ext cx="946135" cy="119121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142" y="4924842"/>
            <a:ext cx="1058242" cy="130063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255" y="5054760"/>
            <a:ext cx="789962" cy="104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08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0000"/>
                </a:solidFill>
                <a:latin typeface="Malgun Gothic" charset="-127"/>
              </a:rPr>
              <a:t>03-5. </a:t>
            </a:r>
            <a:r>
              <a:rPr lang="ko-KR" altLang="en-US" sz="2000" b="1" dirty="0" smtClean="0">
                <a:solidFill>
                  <a:srgbClr val="000000"/>
                </a:solidFill>
                <a:latin typeface="Malgun Gothic" charset="-127"/>
              </a:rPr>
              <a:t>보고서 작성</a:t>
            </a:r>
            <a:r>
              <a:rPr lang="en-US" altLang="ko-KR" sz="2000" b="1" dirty="0" smtClean="0">
                <a:solidFill>
                  <a:srgbClr val="000000"/>
                </a:solidFill>
                <a:latin typeface="Malgun Gothic" charset="-127"/>
              </a:rPr>
              <a:t>(4)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95212" y="1348800"/>
            <a:ext cx="1022380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smtClean="0"/>
              <a:t>본론단계</a:t>
            </a:r>
            <a:endParaRPr lang="en-US" altLang="ko-KR" sz="1600" b="1" dirty="0" smtClean="0"/>
          </a:p>
          <a:p>
            <a:pPr marL="742950" lvl="1" indent="-285750">
              <a:buFont typeface="Arial" charset="0"/>
              <a:buChar char="•"/>
            </a:pPr>
            <a:endParaRPr lang="en-US" altLang="ko-KR" sz="1200" b="1" dirty="0" smtClean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ko-KR" altLang="en-US" sz="1200" b="1" dirty="0" smtClean="0">
                <a:solidFill>
                  <a:srgbClr val="000000"/>
                </a:solidFill>
                <a:latin typeface="Malgun Gothic" charset="-127"/>
              </a:rPr>
              <a:t> 구간별 전환율</a:t>
            </a:r>
            <a:endParaRPr lang="ko-KR" altLang="en-US" sz="1200" dirty="0" smtClean="0">
              <a:solidFill>
                <a:srgbClr val="000000"/>
              </a:solidFill>
              <a:latin typeface="Malgun Gothic" charset="-127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전환율이 가장 낮은 구간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(=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이탈이 가장 높은 구간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)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은 구매정보 페이지에서 구매 완료 페이지로 전환하는 구간임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(3.7%)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제품내 웹 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-&gt; 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앱으로 전환하는 구간은 전환율이 양호함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(74%)</a:t>
            </a:r>
          </a:p>
          <a:p>
            <a:pPr marL="742950" lvl="1" indent="-285750">
              <a:buFont typeface="Arial" charset="0"/>
              <a:buChar char="•"/>
            </a:pPr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9" t="16592" r="33302" b="4925"/>
          <a:stretch/>
        </p:blipFill>
        <p:spPr>
          <a:xfrm>
            <a:off x="5205471" y="3514747"/>
            <a:ext cx="2030680" cy="14962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247" y="3149876"/>
            <a:ext cx="3709029" cy="24324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28" y="3149876"/>
            <a:ext cx="3851547" cy="243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8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0000"/>
                </a:solidFill>
                <a:latin typeface="Malgun Gothic" charset="-127"/>
              </a:rPr>
              <a:t>03-5. </a:t>
            </a:r>
            <a:r>
              <a:rPr lang="ko-KR" altLang="en-US" sz="2000" b="1" dirty="0" smtClean="0">
                <a:solidFill>
                  <a:srgbClr val="000000"/>
                </a:solidFill>
                <a:latin typeface="Malgun Gothic" charset="-127"/>
              </a:rPr>
              <a:t>보고서 작성</a:t>
            </a:r>
            <a:r>
              <a:rPr lang="en-US" altLang="ko-KR" sz="2000" b="1" dirty="0" smtClean="0">
                <a:solidFill>
                  <a:srgbClr val="000000"/>
                </a:solidFill>
                <a:latin typeface="Malgun Gothic" charset="-127"/>
              </a:rPr>
              <a:t>(5)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47281" y="1198324"/>
            <a:ext cx="102238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smtClean="0"/>
              <a:t>본론단계</a:t>
            </a:r>
            <a:endParaRPr lang="en-US" altLang="ko-KR" sz="1600" b="1" dirty="0" smtClean="0"/>
          </a:p>
          <a:p>
            <a:pPr marL="742950" lvl="1" indent="-285750">
              <a:buFont typeface="Arial" charset="0"/>
              <a:buChar char="•"/>
            </a:pPr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ko-KR" altLang="en-US" sz="1200" b="1" dirty="0" smtClean="0">
                <a:solidFill>
                  <a:srgbClr val="000000"/>
                </a:solidFill>
                <a:latin typeface="Malgun Gothic" charset="-127"/>
              </a:rPr>
              <a:t> 클러스터 별 전환율 차이</a:t>
            </a:r>
            <a:endParaRPr lang="ko-KR" altLang="en-US" sz="1200" dirty="0" smtClean="0">
              <a:solidFill>
                <a:srgbClr val="000000"/>
              </a:solidFill>
              <a:latin typeface="Malgun Gothic" charset="-127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PDF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그룹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특히 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per_dir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 -&gt; 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inproduct_web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으로 전환하는 비율이 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낮은 편임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XLS 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그룹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전반적으로 전환이 유사한 수준으로 진행되나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en-US" altLang="ko-KR" sz="1200" dirty="0" err="1" smtClean="0">
                <a:solidFill>
                  <a:srgbClr val="000000"/>
                </a:solidFill>
                <a:latin typeface="Malgun Gothic" charset="-127"/>
              </a:rPr>
              <a:t>purchase_page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에서 실 구매로 이어지지 않음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DOC 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그룹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1200" dirty="0" err="1" smtClean="0">
                <a:solidFill>
                  <a:srgbClr val="000000"/>
                </a:solidFill>
                <a:latin typeface="Malgun Gothic" charset="-127"/>
              </a:rPr>
              <a:t>inproduct_web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 -&gt; </a:t>
            </a:r>
            <a:r>
              <a:rPr lang="en-US" altLang="ko-KR" sz="1200" dirty="0" err="1" smtClean="0">
                <a:solidFill>
                  <a:srgbClr val="000000"/>
                </a:solidFill>
                <a:latin typeface="Malgun Gothic" charset="-127"/>
              </a:rPr>
              <a:t>per_dir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 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으로 전환율은 높으나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,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이후 구간의 이탈이 두드러짐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HWP 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그룹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1200" dirty="0" err="1" smtClean="0">
                <a:solidFill>
                  <a:srgbClr val="000000"/>
                </a:solidFill>
                <a:latin typeface="Malgun Gothic" charset="-127"/>
              </a:rPr>
              <a:t>inproduct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 web -&gt; </a:t>
            </a:r>
            <a:r>
              <a:rPr lang="en-US" altLang="ko-KR" sz="1200" dirty="0" err="1" smtClean="0">
                <a:solidFill>
                  <a:srgbClr val="000000"/>
                </a:solidFill>
                <a:latin typeface="Malgun Gothic" charset="-127"/>
              </a:rPr>
              <a:t>purchase_page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구간의 이탈이 심한 경향을 보임</a:t>
            </a:r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pPr marL="742950" lvl="1" indent="-285750">
              <a:buFont typeface="Arial" charset="0"/>
              <a:buChar char="•"/>
            </a:pPr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전환율 개선 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Target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그룹</a:t>
            </a:r>
            <a:endParaRPr lang="ko-KR" altLang="en-US" sz="1200" dirty="0">
              <a:solidFill>
                <a:srgbClr val="000000"/>
              </a:solidFill>
              <a:latin typeface="Malgun Gothic" charset="-127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구간별 가중치를 고려할 경우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평균 전환율이 가장 낮은 구간은 </a:t>
            </a:r>
            <a:r>
              <a:rPr lang="en-US" altLang="ko-KR" sz="1200" dirty="0" err="1" smtClean="0">
                <a:solidFill>
                  <a:srgbClr val="000000"/>
                </a:solidFill>
                <a:latin typeface="Malgun Gothic" charset="-127"/>
              </a:rPr>
              <a:t>hwp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사용그룹이므로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개선이 가장 시급한 그룹으로 고려됨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XLS 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그룹은 가장 양호한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전환율을 보이고 있음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endParaRPr lang="en-US" altLang="ko-KR" sz="1200" dirty="0"/>
          </a:p>
          <a:p>
            <a:pPr marL="742950" lvl="1" indent="-285750">
              <a:buFont typeface="Arial" charset="0"/>
              <a:buChar char="•"/>
            </a:pPr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pPr marL="742950" lvl="1" indent="-285750">
              <a:buFont typeface="Arial" charset="0"/>
              <a:buChar char="•"/>
            </a:pPr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436902" y="3495098"/>
            <a:ext cx="5624051" cy="3362902"/>
            <a:chOff x="1679274" y="3004707"/>
            <a:chExt cx="6204653" cy="371007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168" y="3004707"/>
              <a:ext cx="2894759" cy="367373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274" y="3004707"/>
              <a:ext cx="2908035" cy="3710073"/>
            </a:xfrm>
            <a:prstGeom prst="rect">
              <a:avLst/>
            </a:prstGeom>
          </p:spPr>
        </p:pic>
        <p:sp>
          <p:nvSpPr>
            <p:cNvPr id="6" name="텍스트 상자 5"/>
            <p:cNvSpPr txBox="1"/>
            <p:nvPr/>
          </p:nvSpPr>
          <p:spPr>
            <a:xfrm>
              <a:off x="3007605" y="382285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mtClean="0">
                  <a:solidFill>
                    <a:srgbClr val="FF0000"/>
                  </a:solidFill>
                </a:rPr>
                <a:t>✓</a:t>
              </a:r>
              <a:endParaRPr kumimoji="1"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7" name="텍스트 상자 6"/>
            <p:cNvSpPr txBox="1"/>
            <p:nvPr/>
          </p:nvSpPr>
          <p:spPr>
            <a:xfrm>
              <a:off x="7303325" y="400751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 smtClean="0">
                  <a:solidFill>
                    <a:srgbClr val="FF0000"/>
                  </a:solidFill>
                </a:rPr>
                <a:t>✓</a:t>
              </a:r>
              <a:endParaRPr kumimoji="1"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8" name="텍스트 상자 7"/>
            <p:cNvSpPr txBox="1"/>
            <p:nvPr/>
          </p:nvSpPr>
          <p:spPr>
            <a:xfrm>
              <a:off x="3523562" y="57159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mtClean="0">
                  <a:solidFill>
                    <a:srgbClr val="FF0000"/>
                  </a:solidFill>
                </a:rPr>
                <a:t>✓</a:t>
              </a:r>
              <a:endParaRPr kumimoji="1"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9" name="텍스트 상자 8"/>
            <p:cNvSpPr txBox="1"/>
            <p:nvPr/>
          </p:nvSpPr>
          <p:spPr>
            <a:xfrm>
              <a:off x="6862650" y="57159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mtClean="0">
                  <a:solidFill>
                    <a:srgbClr val="FF0000"/>
                  </a:solidFill>
                </a:rPr>
                <a:t>✓</a:t>
              </a:r>
              <a:endParaRPr kumimoji="1" lang="ko-KR" altLang="en-US">
                <a:solidFill>
                  <a:srgbClr val="FF0000"/>
                </a:solidFill>
              </a:endParaRP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0"/>
          <a:stretch/>
        </p:blipFill>
        <p:spPr>
          <a:xfrm>
            <a:off x="7806479" y="3842426"/>
            <a:ext cx="4038490" cy="256734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9892862" y="3752869"/>
            <a:ext cx="796159" cy="2656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519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0000"/>
                </a:solidFill>
                <a:latin typeface="Malgun Gothic" charset="-127"/>
              </a:rPr>
              <a:t>03-5. </a:t>
            </a:r>
            <a:r>
              <a:rPr lang="ko-KR" altLang="en-US" sz="2000" b="1" dirty="0" smtClean="0">
                <a:solidFill>
                  <a:srgbClr val="000000"/>
                </a:solidFill>
                <a:latin typeface="Malgun Gothic" charset="-127"/>
              </a:rPr>
              <a:t>보고서 작성</a:t>
            </a:r>
            <a:r>
              <a:rPr lang="en-US" altLang="ko-KR" sz="2000" b="1" dirty="0" smtClean="0">
                <a:solidFill>
                  <a:srgbClr val="000000"/>
                </a:solidFill>
                <a:latin typeface="Malgun Gothic" charset="-127"/>
              </a:rPr>
              <a:t>(6)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47281" y="1385611"/>
            <a:ext cx="102238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smtClean="0"/>
              <a:t>결론단계</a:t>
            </a:r>
            <a:endParaRPr lang="en-US" altLang="ko-KR" sz="1600" b="1" dirty="0"/>
          </a:p>
          <a:p>
            <a:endParaRPr lang="en-US" altLang="ko-KR" sz="1600" b="1" dirty="0" smtClean="0"/>
          </a:p>
          <a:p>
            <a:r>
              <a:rPr lang="ko-KR" altLang="en-US" sz="1200" dirty="0" smtClean="0"/>
              <a:t>일반적으로 </a:t>
            </a:r>
            <a:r>
              <a:rPr lang="ko-KR" altLang="en-US" sz="1200" dirty="0"/>
              <a:t>결론 및 마무리 단계에서는 데이터 분석 결과의 </a:t>
            </a:r>
            <a:r>
              <a:rPr lang="ko-KR" altLang="en-US" sz="1200" b="1" dirty="0"/>
              <a:t>시사점과 한계점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개선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실행 방안 및 추후 분석 방향 </a:t>
            </a:r>
            <a:r>
              <a:rPr lang="ko-KR" altLang="en-US" sz="1200" dirty="0"/>
              <a:t>등에 대해 기술한다</a:t>
            </a:r>
            <a:r>
              <a:rPr lang="en-US" altLang="ko-KR" sz="1200" dirty="0"/>
              <a:t>. 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분석가의 </a:t>
            </a:r>
            <a:r>
              <a:rPr lang="ko-KR" altLang="en-US" sz="1200" dirty="0"/>
              <a:t>주관적 판단과 경험을 토대로 데이터를 통해 얻은 </a:t>
            </a:r>
            <a:r>
              <a:rPr lang="en-US" altLang="ko-KR" sz="1200" b="1" dirty="0"/>
              <a:t>Learning, Insights, </a:t>
            </a:r>
            <a:r>
              <a:rPr lang="ko-KR" altLang="en-US" sz="1200" b="1" dirty="0"/>
              <a:t>비즈니스적 가치와 문제해결을 위한 아이디어 </a:t>
            </a:r>
            <a:r>
              <a:rPr lang="ko-KR" altLang="en-US" sz="1200" dirty="0"/>
              <a:t>등에 대해 간결하고 설득력 있게 커뮤니케이션하는 것이 중요하다</a:t>
            </a:r>
            <a:r>
              <a:rPr lang="en-US" altLang="ko-KR" sz="1200" dirty="0"/>
              <a:t>. 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경우에 </a:t>
            </a:r>
            <a:r>
              <a:rPr lang="ko-KR" altLang="en-US" sz="1200" dirty="0"/>
              <a:t>따라서 결론 및 시사점을 먼저 전달하고 위의 상세한 본론 내용을 뒤에서 제시하는 방식으로 커뮤니케이션을 진행한다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400" b="1" dirty="0" smtClean="0">
                <a:solidFill>
                  <a:srgbClr val="000000"/>
                </a:solidFill>
                <a:latin typeface="Malgun Gothic" charset="-127"/>
              </a:rPr>
              <a:t>현황</a:t>
            </a:r>
            <a:endParaRPr lang="en-US" altLang="ko-KR" sz="1400" b="1" dirty="0" smtClean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주말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대비 주중의 사용성 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높고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,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doc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pdf, 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xls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확장자가 주요 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이용됨</a:t>
            </a:r>
            <a:endParaRPr lang="ko-KR" altLang="en-US" sz="1200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전체적으로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 </a:t>
            </a:r>
            <a:r>
              <a:rPr lang="ko-KR" altLang="en-US" sz="1200" b="1" dirty="0" smtClean="0">
                <a:solidFill>
                  <a:srgbClr val="000000"/>
                </a:solidFill>
                <a:latin typeface="Malgun Gothic" charset="-127"/>
              </a:rPr>
              <a:t>구매 정보 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-&gt; </a:t>
            </a:r>
            <a:r>
              <a:rPr lang="ko-KR" altLang="en-US" sz="1200" b="1" dirty="0" smtClean="0">
                <a:solidFill>
                  <a:srgbClr val="000000"/>
                </a:solidFill>
                <a:latin typeface="Malgun Gothic" charset="-127"/>
              </a:rPr>
              <a:t>구매 결제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로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이어지는 전환율이 낮아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(3.7%)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개선이 시급함</a:t>
            </a:r>
          </a:p>
          <a:p>
            <a:pPr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바로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전단계인 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제품내 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-&gt;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구매정보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로의 전환율 역시 낮은 편임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(23%)</a:t>
            </a:r>
          </a:p>
          <a:p>
            <a:endParaRPr lang="en-US" altLang="ko-KR" sz="1200" b="1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400" b="1" dirty="0" smtClean="0">
                <a:solidFill>
                  <a:srgbClr val="000000"/>
                </a:solidFill>
                <a:latin typeface="Malgun Gothic" charset="-127"/>
              </a:rPr>
              <a:t>시사점</a:t>
            </a:r>
            <a:endParaRPr lang="ko-KR" altLang="en-US" sz="1400" b="1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ko-KR" altLang="en-US" sz="1200" b="1" dirty="0">
                <a:solidFill>
                  <a:srgbClr val="0432FF"/>
                </a:solidFill>
                <a:latin typeface="Malgun Gothic" charset="-127"/>
              </a:rPr>
              <a:t> 모든 </a:t>
            </a:r>
            <a:r>
              <a:rPr lang="en-US" altLang="ko-KR" sz="1200" b="1" dirty="0">
                <a:solidFill>
                  <a:srgbClr val="0432FF"/>
                </a:solidFill>
                <a:latin typeface="Malgun Gothic" charset="-127"/>
              </a:rPr>
              <a:t>funnel </a:t>
            </a:r>
            <a:r>
              <a:rPr lang="ko-KR" altLang="en-US" sz="1200" b="1" dirty="0">
                <a:solidFill>
                  <a:srgbClr val="0432FF"/>
                </a:solidFill>
                <a:latin typeface="Malgun Gothic" charset="-127"/>
              </a:rPr>
              <a:t>단계에서 전환율 전반적으로 낮음 </a:t>
            </a:r>
            <a:r>
              <a:rPr lang="en-US" altLang="ko-KR" sz="1200" b="1" dirty="0">
                <a:solidFill>
                  <a:srgbClr val="0432FF"/>
                </a:solidFill>
                <a:latin typeface="Malgun Gothic" charset="-127"/>
              </a:rPr>
              <a:t>(</a:t>
            </a:r>
            <a:r>
              <a:rPr lang="ko-KR" altLang="en-US" sz="1200" b="1" dirty="0">
                <a:solidFill>
                  <a:srgbClr val="0432FF"/>
                </a:solidFill>
                <a:latin typeface="Malgun Gothic" charset="-127"/>
              </a:rPr>
              <a:t>약 </a:t>
            </a:r>
            <a:r>
              <a:rPr lang="en-US" altLang="ko-KR" sz="1200" b="1" dirty="0">
                <a:solidFill>
                  <a:srgbClr val="0432FF"/>
                </a:solidFill>
                <a:latin typeface="Malgun Gothic" charset="-127"/>
              </a:rPr>
              <a:t>20%</a:t>
            </a:r>
            <a:r>
              <a:rPr lang="ko-KR" altLang="en-US" sz="1200" b="1" dirty="0">
                <a:solidFill>
                  <a:srgbClr val="0432FF"/>
                </a:solidFill>
                <a:latin typeface="Malgun Gothic" charset="-127"/>
              </a:rPr>
              <a:t>대</a:t>
            </a:r>
            <a:r>
              <a:rPr lang="en-US" altLang="ko-KR" sz="1200" b="1" dirty="0">
                <a:solidFill>
                  <a:srgbClr val="0432FF"/>
                </a:solidFill>
                <a:latin typeface="Malgun Gothic" charset="-127"/>
              </a:rPr>
              <a:t>)</a:t>
            </a:r>
          </a:p>
          <a:p>
            <a:pPr>
              <a:buFont typeface="Arial" charset="0"/>
              <a:buChar char="•"/>
            </a:pPr>
            <a:r>
              <a:rPr lang="ko-KR" altLang="en-US" sz="1200" b="1" dirty="0" smtClean="0">
                <a:solidFill>
                  <a:srgbClr val="0432FF"/>
                </a:solidFill>
                <a:latin typeface="Malgun Gothic" charset="-127"/>
              </a:rPr>
              <a:t> 클러스터링 </a:t>
            </a:r>
            <a:r>
              <a:rPr lang="ko-KR" altLang="en-US" sz="1200" b="1" dirty="0">
                <a:solidFill>
                  <a:srgbClr val="0432FF"/>
                </a:solidFill>
                <a:latin typeface="Malgun Gothic" charset="-127"/>
              </a:rPr>
              <a:t>결과 </a:t>
            </a:r>
            <a:r>
              <a:rPr lang="en-US" altLang="ko-KR" sz="1200" b="1" dirty="0" smtClean="0">
                <a:solidFill>
                  <a:srgbClr val="0432FF"/>
                </a:solidFill>
                <a:latin typeface="Malgun Gothic" charset="-127"/>
              </a:rPr>
              <a:t>HWP </a:t>
            </a:r>
            <a:r>
              <a:rPr lang="ko-KR" altLang="en-US" sz="1200" b="1" dirty="0" smtClean="0">
                <a:solidFill>
                  <a:srgbClr val="0432FF"/>
                </a:solidFill>
                <a:latin typeface="Malgun Gothic" charset="-127"/>
              </a:rPr>
              <a:t>사용 </a:t>
            </a:r>
            <a:r>
              <a:rPr lang="ko-KR" altLang="en-US" sz="1200" b="1" dirty="0">
                <a:solidFill>
                  <a:srgbClr val="0432FF"/>
                </a:solidFill>
                <a:latin typeface="Malgun Gothic" charset="-127"/>
              </a:rPr>
              <a:t>그룹의 전환율 상대적으로 낮아 원인 파악 </a:t>
            </a:r>
            <a:r>
              <a:rPr lang="ko-KR" altLang="en-US" sz="1200" b="1" dirty="0" smtClean="0">
                <a:solidFill>
                  <a:srgbClr val="0432FF"/>
                </a:solidFill>
                <a:latin typeface="Malgun Gothic" charset="-127"/>
              </a:rPr>
              <a:t>필요 </a:t>
            </a:r>
            <a:r>
              <a:rPr lang="en-US" altLang="ko-KR" sz="1200" b="1" dirty="0" smtClean="0">
                <a:solidFill>
                  <a:srgbClr val="0432FF"/>
                </a:solidFill>
                <a:latin typeface="Malgun Gothic" charset="-127"/>
              </a:rPr>
              <a:t>(</a:t>
            </a:r>
            <a:r>
              <a:rPr lang="en-US" altLang="ko-KR" sz="1200" b="1" dirty="0">
                <a:solidFill>
                  <a:srgbClr val="0432FF"/>
                </a:solidFill>
                <a:latin typeface="Malgun Gothic" charset="-127"/>
              </a:rPr>
              <a:t>24%, </a:t>
            </a:r>
            <a:r>
              <a:rPr lang="ko-KR" altLang="en-US" sz="1200" b="1" dirty="0">
                <a:solidFill>
                  <a:srgbClr val="0432FF"/>
                </a:solidFill>
                <a:latin typeface="Malgun Gothic" charset="-127"/>
              </a:rPr>
              <a:t>타그룹 평균 약</a:t>
            </a:r>
            <a:r>
              <a:rPr lang="en-US" altLang="ko-KR" sz="1200" b="1" dirty="0">
                <a:solidFill>
                  <a:srgbClr val="0432FF"/>
                </a:solidFill>
                <a:latin typeface="Malgun Gothic" charset="-127"/>
              </a:rPr>
              <a:t>35%)</a:t>
            </a:r>
          </a:p>
          <a:p>
            <a:pPr>
              <a:buFont typeface="Arial" charset="0"/>
              <a:buChar char="•"/>
            </a:pPr>
            <a:endParaRPr lang="en-US" altLang="ko-KR" sz="1200" b="1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400" b="1" dirty="0" smtClean="0">
                <a:solidFill>
                  <a:srgbClr val="000000"/>
                </a:solidFill>
                <a:latin typeface="Malgun Gothic" charset="-127"/>
              </a:rPr>
              <a:t>개선 </a:t>
            </a:r>
            <a:r>
              <a:rPr lang="ko-KR" altLang="en-US" sz="1400" b="1" dirty="0">
                <a:solidFill>
                  <a:srgbClr val="000000"/>
                </a:solidFill>
                <a:latin typeface="Malgun Gothic" charset="-127"/>
              </a:rPr>
              <a:t>방안</a:t>
            </a:r>
          </a:p>
          <a:p>
            <a:pPr>
              <a:buFont typeface="Arial" charset="0"/>
              <a:buChar char="•"/>
            </a:pP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유저가 병목 구간에 위치할 때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,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제품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내에서 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Right (timing, persons, contents)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제공하여 </a:t>
            </a:r>
            <a:r>
              <a:rPr lang="ko-KR" altLang="en-US" sz="1200" b="1" dirty="0">
                <a:solidFill>
                  <a:srgbClr val="0432FF"/>
                </a:solidFill>
                <a:latin typeface="Malgun Gothic" charset="-127"/>
              </a:rPr>
              <a:t>구매 정보 제고 및 구매 전환 유도</a:t>
            </a:r>
          </a:p>
          <a:p>
            <a:pPr>
              <a:buFont typeface="Arial" charset="0"/>
              <a:buChar char="•"/>
            </a:pP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디자인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컨텐츠 시안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타깃 적절히 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설계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b="1" dirty="0" smtClean="0">
                <a:solidFill>
                  <a:srgbClr val="000000"/>
                </a:solidFill>
                <a:latin typeface="Malgun Gothic" charset="-127"/>
              </a:rPr>
              <a:t>개선하여 </a:t>
            </a:r>
            <a:r>
              <a:rPr lang="en-US" altLang="ko-KR" sz="1200" b="1" dirty="0" smtClean="0">
                <a:solidFill>
                  <a:srgbClr val="0432FF"/>
                </a:solidFill>
                <a:latin typeface="Malgun Gothic" charset="-127"/>
              </a:rPr>
              <a:t>AB </a:t>
            </a:r>
            <a:r>
              <a:rPr lang="en-US" altLang="ko-KR" sz="1200" b="1" dirty="0">
                <a:solidFill>
                  <a:srgbClr val="0432FF"/>
                </a:solidFill>
                <a:latin typeface="Malgun Gothic" charset="-127"/>
              </a:rPr>
              <a:t>test </a:t>
            </a:r>
            <a:r>
              <a:rPr lang="ko-KR" altLang="en-US" sz="1200" b="1" dirty="0" smtClean="0">
                <a:solidFill>
                  <a:srgbClr val="0432FF"/>
                </a:solidFill>
                <a:latin typeface="Malgun Gothic" charset="-127"/>
              </a:rPr>
              <a:t>진행</a:t>
            </a:r>
            <a:r>
              <a:rPr lang="en-US" altLang="ko-KR" sz="1200" b="1" dirty="0" smtClean="0">
                <a:solidFill>
                  <a:srgbClr val="0432FF"/>
                </a:solidFill>
                <a:latin typeface="Malgun Gothic" charset="-127"/>
              </a:rPr>
              <a:t> </a:t>
            </a:r>
            <a:r>
              <a:rPr lang="ko-KR" altLang="en-US" sz="1200" b="1" dirty="0" smtClean="0">
                <a:solidFill>
                  <a:srgbClr val="0432FF"/>
                </a:solidFill>
                <a:latin typeface="Malgun Gothic" charset="-127"/>
              </a:rPr>
              <a:t>및 개선 </a:t>
            </a:r>
            <a:r>
              <a:rPr lang="ko-KR" altLang="en-US" sz="1200" b="1" dirty="0">
                <a:solidFill>
                  <a:srgbClr val="0432FF"/>
                </a:solidFill>
                <a:latin typeface="Malgun Gothic" charset="-127"/>
              </a:rPr>
              <a:t>프로세스 반복</a:t>
            </a:r>
          </a:p>
          <a:p>
            <a:pPr>
              <a:buFont typeface="Arial" charset="0"/>
              <a:buChar char="•"/>
            </a:pP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1200" b="1" dirty="0" smtClean="0">
                <a:solidFill>
                  <a:srgbClr val="0432FF"/>
                </a:solidFill>
                <a:latin typeface="Malgun Gothic" charset="-127"/>
              </a:rPr>
              <a:t>HWP</a:t>
            </a:r>
            <a:r>
              <a:rPr lang="ko-KR" altLang="en-US" sz="1200" b="1" dirty="0" smtClean="0">
                <a:solidFill>
                  <a:srgbClr val="0432FF"/>
                </a:solidFill>
                <a:latin typeface="Malgun Gothic" charset="-127"/>
              </a:rPr>
              <a:t> </a:t>
            </a:r>
            <a:r>
              <a:rPr lang="ko-KR" altLang="en-US" sz="1200" b="1" dirty="0">
                <a:solidFill>
                  <a:srgbClr val="0432FF"/>
                </a:solidFill>
                <a:latin typeface="Malgun Gothic" charset="-127"/>
              </a:rPr>
              <a:t>부가 기능 검토 및 안정성 확보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필요</a:t>
            </a:r>
          </a:p>
          <a:p>
            <a:endParaRPr lang="en-US" altLang="ko-KR" sz="1200" b="1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400" b="1" dirty="0" smtClean="0">
                <a:solidFill>
                  <a:srgbClr val="000000"/>
                </a:solidFill>
                <a:latin typeface="Malgun Gothic" charset="-127"/>
              </a:rPr>
              <a:t>한계점</a:t>
            </a:r>
          </a:p>
          <a:p>
            <a:pPr>
              <a:buFont typeface="Arial" charset="0"/>
              <a:buChar char="•"/>
            </a:pP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클러스터링 방식의 고도화 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(</a:t>
            </a: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보다 세분화된 그룹핑 및 타깃팅 방식 개발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 charset="-127"/>
              </a:rPr>
              <a:t>)</a:t>
            </a:r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040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 smtClean="0">
                <a:solidFill>
                  <a:schemeClr val="bg1"/>
                </a:solidFill>
              </a:rPr>
              <a:t>수고하셨습니다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97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 smtClean="0"/>
              <a:t>00-3. </a:t>
            </a:r>
            <a:r>
              <a:rPr kumimoji="1" lang="ko-KR" altLang="en-US" sz="2000" b="1" dirty="0" smtClean="0"/>
              <a:t>목차</a:t>
            </a:r>
            <a:endParaRPr kumimoji="1" lang="ko-KR" altLang="en-US" sz="2000" b="1" dirty="0"/>
          </a:p>
        </p:txBody>
      </p:sp>
      <p:sp>
        <p:nvSpPr>
          <p:cNvPr id="3" name="직사각형 2"/>
          <p:cNvSpPr/>
          <p:nvPr/>
        </p:nvSpPr>
        <p:spPr>
          <a:xfrm>
            <a:off x="933201" y="1717458"/>
            <a:ext cx="840058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ko-KR" sz="1400" b="1" dirty="0">
                <a:latin typeface="Malgun Gothic" charset="-127"/>
              </a:rPr>
              <a:t>1</a:t>
            </a:r>
            <a:r>
              <a:rPr lang="ko-KR" altLang="en-US" sz="1400" b="1" dirty="0">
                <a:latin typeface="Malgun Gothic" charset="-127"/>
              </a:rPr>
              <a:t>회차 </a:t>
            </a:r>
            <a:r>
              <a:rPr lang="en-US" altLang="ko-KR" sz="1400" b="1" dirty="0">
                <a:latin typeface="Malgun Gothic" charset="-127"/>
              </a:rPr>
              <a:t>Part 1: </a:t>
            </a:r>
            <a:r>
              <a:rPr lang="ko-KR" altLang="en-US" sz="1400" b="1" dirty="0">
                <a:latin typeface="Malgun Gothic" charset="-127"/>
              </a:rPr>
              <a:t>분석실무에 대한 </a:t>
            </a:r>
            <a:r>
              <a:rPr lang="ko-KR" altLang="en-US" sz="1400" b="1" dirty="0" smtClean="0">
                <a:latin typeface="Malgun Gothic" charset="-127"/>
              </a:rPr>
              <a:t>이해</a:t>
            </a:r>
            <a:endParaRPr lang="en-US" altLang="ko-KR" sz="1400" b="1" dirty="0" smtClean="0">
              <a:latin typeface="Malgun Gothic" charset="-127"/>
            </a:endParaRPr>
          </a:p>
          <a:p>
            <a:pPr marL="285750" indent="-285750">
              <a:buFont typeface="Arial" charset="0"/>
              <a:buChar char="•"/>
            </a:pPr>
            <a:endParaRPr lang="en-US" altLang="ko-KR" sz="1400" b="1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ko-KR" sz="1400" b="1" dirty="0" smtClean="0"/>
              <a:t>1</a:t>
            </a:r>
            <a:r>
              <a:rPr lang="ko-KR" altLang="en-US" sz="1400" b="1" dirty="0"/>
              <a:t>회차 </a:t>
            </a:r>
            <a:r>
              <a:rPr lang="en-US" altLang="ko-KR" sz="1400" b="1" dirty="0"/>
              <a:t>Part 2: </a:t>
            </a:r>
            <a:r>
              <a:rPr lang="ko-KR" altLang="en-US" sz="1400" b="1" dirty="0"/>
              <a:t>데이터 수집 및 처리 시스템 소개</a:t>
            </a:r>
          </a:p>
          <a:p>
            <a:pPr marL="285750" indent="-285750">
              <a:buFont typeface="Arial" charset="0"/>
              <a:buChar char="•"/>
            </a:pPr>
            <a:endParaRPr lang="en-US" altLang="ko-KR" sz="1400" b="1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ko-KR" sz="1400" b="1" dirty="0" smtClean="0"/>
              <a:t>2</a:t>
            </a:r>
            <a:r>
              <a:rPr lang="ko-KR" altLang="en-US" sz="1400" b="1" dirty="0"/>
              <a:t>회차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유저 </a:t>
            </a:r>
            <a:r>
              <a:rPr lang="en-US" altLang="ko-KR" sz="1400" b="1" dirty="0"/>
              <a:t>Funnel </a:t>
            </a:r>
            <a:r>
              <a:rPr lang="ko-KR" altLang="en-US" sz="1400" b="1" dirty="0"/>
              <a:t>분석을 통해 이탈 구간 개선</a:t>
            </a:r>
          </a:p>
          <a:p>
            <a:pPr marL="285750" indent="-285750">
              <a:buFont typeface="Arial" charset="0"/>
              <a:buChar char="•"/>
            </a:pPr>
            <a:endParaRPr lang="en-US" altLang="ko-KR" sz="1400" b="1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ko-KR" sz="1400" b="1" dirty="0" smtClean="0"/>
              <a:t>3</a:t>
            </a:r>
            <a:r>
              <a:rPr lang="ko-KR" altLang="en-US" sz="1400" b="1" dirty="0"/>
              <a:t>회차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결제 예측 모델을 통한 결제율 </a:t>
            </a:r>
            <a:r>
              <a:rPr lang="ko-KR" altLang="en-US" sz="1400" b="1" dirty="0" smtClean="0"/>
              <a:t>제고</a:t>
            </a:r>
            <a:endParaRPr lang="en-US" altLang="ko-KR" sz="1400" b="1" dirty="0" smtClean="0"/>
          </a:p>
          <a:p>
            <a:pPr marL="285750" indent="-285750">
              <a:buFont typeface="Arial" charset="0"/>
              <a:buChar char="•"/>
            </a:pPr>
            <a:endParaRPr lang="en-US" altLang="ko-KR" sz="1400" b="1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ko-KR" sz="1400" b="1" dirty="0" smtClean="0"/>
              <a:t>4</a:t>
            </a:r>
            <a:r>
              <a:rPr lang="ko-KR" altLang="en-US" sz="1400" b="1" dirty="0"/>
              <a:t>회차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신규 비즈니스 지표 </a:t>
            </a:r>
            <a:r>
              <a:rPr lang="ko-KR" altLang="en-US" sz="1400" b="1" dirty="0" smtClean="0"/>
              <a:t>개발</a:t>
            </a:r>
            <a:endParaRPr lang="en-US" altLang="ko-KR" sz="1400" b="1" dirty="0" smtClean="0"/>
          </a:p>
          <a:p>
            <a:pPr marL="285750" indent="-285750">
              <a:buFont typeface="Arial" charset="0"/>
              <a:buChar char="•"/>
            </a:pPr>
            <a:endParaRPr lang="en-US" altLang="ko-KR" sz="1400" b="1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ko-KR" sz="1400" b="1" dirty="0" smtClean="0"/>
              <a:t>5</a:t>
            </a:r>
            <a:r>
              <a:rPr lang="ko-KR" altLang="en-US" sz="1400" b="1" dirty="0"/>
              <a:t>회차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랭킹 및 추천 로직 </a:t>
            </a:r>
            <a:r>
              <a:rPr lang="ko-KR" altLang="en-US" sz="1400" b="1" dirty="0" smtClean="0"/>
              <a:t>설계</a:t>
            </a:r>
            <a:endParaRPr lang="en-US" altLang="ko-KR" sz="1400" b="1" dirty="0" smtClean="0"/>
          </a:p>
          <a:p>
            <a:pPr marL="285750" indent="-285750">
              <a:buFont typeface="Arial" charset="0"/>
              <a:buChar char="•"/>
            </a:pPr>
            <a:endParaRPr lang="en-US" altLang="ko-KR" sz="1400" b="1" dirty="0" smtClean="0"/>
          </a:p>
          <a:p>
            <a:pPr marL="285750" indent="-285750">
              <a:buFont typeface="Arial" charset="0"/>
              <a:buChar char="•"/>
            </a:pPr>
            <a:r>
              <a:rPr lang="mr-IN" altLang="ko-KR" sz="1400" b="1" dirty="0" smtClean="0"/>
              <a:t>6</a:t>
            </a:r>
            <a:r>
              <a:rPr lang="ko-KR" altLang="mr-IN" sz="1400" b="1" dirty="0" smtClean="0"/>
              <a:t>회차</a:t>
            </a:r>
            <a:r>
              <a:rPr lang="mr-IN" altLang="ko-KR" sz="1400" b="1" dirty="0" smtClean="0"/>
              <a:t>:</a:t>
            </a:r>
            <a:r>
              <a:rPr lang="ko-KR" altLang="en-US" sz="1400" b="1" dirty="0" smtClean="0"/>
              <a:t> </a:t>
            </a:r>
            <a:r>
              <a:rPr lang="ko-KR" altLang="mr-IN" sz="1400" b="1" dirty="0" smtClean="0"/>
              <a:t>개별 프로젝트</a:t>
            </a:r>
            <a:r>
              <a:rPr lang="en-US" altLang="ko-KR" sz="1400" b="1" dirty="0" smtClean="0"/>
              <a:t>(1)</a:t>
            </a:r>
            <a:endParaRPr lang="en-US" altLang="ko-KR" sz="1400" b="1" dirty="0"/>
          </a:p>
          <a:p>
            <a:pPr marL="285750" indent="-285750">
              <a:buFont typeface="Arial" charset="0"/>
              <a:buChar char="•"/>
            </a:pPr>
            <a:endParaRPr lang="en-US" altLang="ko-KR" sz="1400" b="1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ko-KR" sz="1400" b="1" dirty="0" smtClean="0"/>
              <a:t>7</a:t>
            </a:r>
            <a:r>
              <a:rPr lang="ko-KR" altLang="en-US" sz="1400" b="1" dirty="0" smtClean="0"/>
              <a:t>회차</a:t>
            </a:r>
            <a:r>
              <a:rPr lang="en-US" altLang="ko-KR" sz="1400" b="1" dirty="0" smtClean="0"/>
              <a:t>:</a:t>
            </a:r>
            <a:r>
              <a:rPr lang="ko-KR" altLang="en-US" sz="1400" b="1" dirty="0" smtClean="0"/>
              <a:t> 개별 프로젝트</a:t>
            </a:r>
            <a:r>
              <a:rPr lang="en-US" altLang="ko-KR" sz="1400" b="1" dirty="0" smtClean="0"/>
              <a:t>(2)</a:t>
            </a:r>
          </a:p>
          <a:p>
            <a:pPr marL="285750" indent="-285750">
              <a:buFont typeface="Arial" charset="0"/>
              <a:buChar char="•"/>
            </a:pPr>
            <a:endParaRPr lang="en-US" altLang="ko-KR" sz="1400" b="1" dirty="0"/>
          </a:p>
          <a:p>
            <a:pPr marL="285750" indent="-285750">
              <a:buFont typeface="Arial" charset="0"/>
              <a:buChar char="•"/>
            </a:pPr>
            <a:r>
              <a:rPr lang="en-US" altLang="ko-KR" sz="1400" b="1" dirty="0" smtClean="0"/>
              <a:t>8</a:t>
            </a:r>
            <a:r>
              <a:rPr lang="ko-KR" altLang="en-US" sz="1400" b="1" dirty="0" smtClean="0"/>
              <a:t>회차</a:t>
            </a:r>
            <a:r>
              <a:rPr lang="en-US" altLang="ko-KR" sz="1400" b="1" dirty="0" smtClean="0"/>
              <a:t>:</a:t>
            </a:r>
            <a:r>
              <a:rPr lang="ko-KR" altLang="en-US" sz="1400" b="1" dirty="0" smtClean="0"/>
              <a:t> 개별 프로젝트 및 발표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endParaRPr lang="ko-KR" altLang="en-US" sz="1400" b="1" i="0" dirty="0">
              <a:solidFill>
                <a:srgbClr val="000000"/>
              </a:solidFill>
              <a:effectLst/>
              <a:latin typeface="Malgun Gothic" charset="-127"/>
            </a:endParaRPr>
          </a:p>
        </p:txBody>
      </p:sp>
      <p:cxnSp>
        <p:nvCxnSpPr>
          <p:cNvPr id="5" name="직선 연결선[R] 4"/>
          <p:cNvCxnSpPr/>
          <p:nvPr/>
        </p:nvCxnSpPr>
        <p:spPr>
          <a:xfrm>
            <a:off x="1027912" y="2516177"/>
            <a:ext cx="41684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/>
          <p:cNvCxnSpPr/>
          <p:nvPr/>
        </p:nvCxnSpPr>
        <p:spPr>
          <a:xfrm>
            <a:off x="1027912" y="4226210"/>
            <a:ext cx="41684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20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 smtClean="0">
                <a:solidFill>
                  <a:schemeClr val="bg1"/>
                </a:solidFill>
              </a:rPr>
              <a:t>1</a:t>
            </a:r>
            <a:r>
              <a:rPr kumimoji="1" lang="ko-KR" altLang="en-US" dirty="0" smtClean="0">
                <a:solidFill>
                  <a:schemeClr val="bg1"/>
                </a:solidFill>
              </a:rPr>
              <a:t>주차</a:t>
            </a:r>
            <a:r>
              <a:rPr kumimoji="1" lang="en-US" altLang="ko-KR" dirty="0">
                <a:solidFill>
                  <a:schemeClr val="bg1"/>
                </a:solidFill>
              </a:rPr>
              <a:t/>
            </a:r>
            <a:br>
              <a:rPr kumimoji="1" lang="en-US" altLang="ko-KR" dirty="0">
                <a:solidFill>
                  <a:schemeClr val="bg1"/>
                </a:solidFill>
              </a:rPr>
            </a:br>
            <a:r>
              <a:rPr kumimoji="1" lang="ko-KR" altLang="en-US" dirty="0" smtClean="0">
                <a:solidFill>
                  <a:schemeClr val="bg1"/>
                </a:solidFill>
              </a:rPr>
              <a:t>분석 실무 이해 </a:t>
            </a:r>
            <a:r>
              <a:rPr kumimoji="1" lang="en-US" altLang="ko-KR" dirty="0" smtClean="0">
                <a:solidFill>
                  <a:schemeClr val="bg1"/>
                </a:solidFill>
              </a:rPr>
              <a:t>part1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73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 smtClean="0"/>
              <a:t>01. </a:t>
            </a:r>
            <a:r>
              <a:rPr lang="ko-KR" altLang="en-US" sz="2000" b="1" dirty="0"/>
              <a:t>분석 실무에 대한 이해 </a:t>
            </a:r>
            <a:r>
              <a:rPr lang="en-US" altLang="ko-KR" sz="2000" b="1" dirty="0"/>
              <a:t>Part 1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978724" y="1608433"/>
            <a:ext cx="987520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smtClean="0">
                <a:solidFill>
                  <a:srgbClr val="000000"/>
                </a:solidFill>
                <a:latin typeface="Malgun Gothic" charset="-127"/>
              </a:rPr>
              <a:t>목적</a:t>
            </a:r>
            <a:endParaRPr lang="en-US" altLang="ko-KR" sz="1600" b="1" dirty="0" smtClean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</a:t>
            </a:r>
            <a:endParaRPr lang="en-US" altLang="ko-KR" sz="1200" dirty="0" smtClean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분석 </a:t>
            </a:r>
            <a:r>
              <a:rPr lang="ko-KR" altLang="en-US" sz="1200" dirty="0">
                <a:latin typeface="Malgun Gothic" charset="-127"/>
              </a:rPr>
              <a:t>실무의 </a:t>
            </a:r>
            <a:r>
              <a:rPr lang="ko-KR" altLang="en-US" sz="1200" b="1" dirty="0">
                <a:latin typeface="Malgun Gothic" charset="-127"/>
              </a:rPr>
              <a:t>예시와 주요 개념</a:t>
            </a:r>
            <a:r>
              <a:rPr lang="en-US" altLang="ko-KR" sz="1200" b="1" dirty="0">
                <a:latin typeface="Malgun Gothic" charset="-127"/>
              </a:rPr>
              <a:t>, </a:t>
            </a:r>
            <a:r>
              <a:rPr lang="ko-KR" altLang="en-US" sz="1200" b="1" dirty="0">
                <a:latin typeface="Malgun Gothic" charset="-127"/>
              </a:rPr>
              <a:t>프로세스 전반과 세부 업무</a:t>
            </a:r>
            <a:r>
              <a:rPr lang="ko-KR" altLang="en-US" sz="1200" dirty="0">
                <a:latin typeface="Malgun Gothic" charset="-127"/>
              </a:rPr>
              <a:t>별 중요 사항에 대해 이해한다</a:t>
            </a:r>
            <a:r>
              <a:rPr lang="en-US" altLang="ko-KR" sz="1200" dirty="0">
                <a:latin typeface="Malgun Gothic" charset="-127"/>
              </a:rPr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1200" dirty="0" smtClean="0">
                <a:latin typeface="Malgun Gothic" charset="-127"/>
              </a:rPr>
              <a:t> 분석가의 </a:t>
            </a:r>
            <a:r>
              <a:rPr lang="ko-KR" altLang="en-US" sz="1200" b="1" dirty="0">
                <a:latin typeface="Malgun Gothic" charset="-127"/>
              </a:rPr>
              <a:t>업무 환경와 팀구조를 이해하고</a:t>
            </a:r>
            <a:r>
              <a:rPr lang="en-US" altLang="ko-KR" sz="1200" b="1" dirty="0">
                <a:latin typeface="Malgun Gothic" charset="-127"/>
              </a:rPr>
              <a:t>, </a:t>
            </a:r>
            <a:r>
              <a:rPr lang="ko-KR" altLang="en-US" sz="1200" b="1" dirty="0">
                <a:latin typeface="Malgun Gothic" charset="-127"/>
              </a:rPr>
              <a:t>협업의 중요성</a:t>
            </a:r>
            <a:r>
              <a:rPr lang="ko-KR" altLang="en-US" sz="1200" dirty="0">
                <a:latin typeface="Malgun Gothic" charset="-127"/>
              </a:rPr>
              <a:t>을 인지한다</a:t>
            </a:r>
            <a:r>
              <a:rPr lang="en-US" altLang="ko-KR" sz="1200" dirty="0">
                <a:latin typeface="Malgun Gothic" charset="-127"/>
              </a:rPr>
              <a:t>.  </a:t>
            </a:r>
          </a:p>
          <a:p>
            <a:pPr>
              <a:buFont typeface="Arial" charset="0"/>
              <a:buChar char="•"/>
            </a:pPr>
            <a:r>
              <a:rPr lang="ko-KR" altLang="en-US" sz="1200" dirty="0" smtClean="0">
                <a:latin typeface="Malgun Gothic" charset="-127"/>
              </a:rPr>
              <a:t> 문제 </a:t>
            </a:r>
            <a:r>
              <a:rPr lang="ko-KR" altLang="en-US" sz="1200" dirty="0">
                <a:latin typeface="Malgun Gothic" charset="-127"/>
              </a:rPr>
              <a:t>정의 및 커뮤니케이션 등 </a:t>
            </a:r>
            <a:r>
              <a:rPr lang="ko-KR" altLang="en-US" sz="1200" b="1" dirty="0">
                <a:latin typeface="Malgun Gothic" charset="-127"/>
              </a:rPr>
              <a:t>소프트 역량</a:t>
            </a:r>
            <a:r>
              <a:rPr lang="en-US" altLang="ko-KR" sz="1200" b="1" dirty="0">
                <a:latin typeface="Malgun Gothic" charset="-127"/>
              </a:rPr>
              <a:t>/</a:t>
            </a:r>
            <a:r>
              <a:rPr lang="ko-KR" altLang="en-US" sz="1200" b="1" dirty="0">
                <a:latin typeface="Malgun Gothic" charset="-127"/>
              </a:rPr>
              <a:t>스킬</a:t>
            </a:r>
            <a:r>
              <a:rPr lang="ko-KR" altLang="en-US" sz="1200" dirty="0">
                <a:latin typeface="Malgun Gothic" charset="-127"/>
              </a:rPr>
              <a:t>의 역량을 높인다</a:t>
            </a:r>
            <a:r>
              <a:rPr lang="en-US" altLang="ko-KR" sz="1200" dirty="0">
                <a:latin typeface="Malgun Gothic" charset="-127"/>
              </a:rPr>
              <a:t>.</a:t>
            </a:r>
          </a:p>
          <a:p>
            <a:endParaRPr lang="en-US" altLang="ko-KR" sz="1200" b="1" dirty="0" smtClean="0">
              <a:latin typeface="Malgun Gothic" charset="-127"/>
            </a:endParaRPr>
          </a:p>
          <a:p>
            <a:r>
              <a:rPr lang="ko-KR" altLang="en-US" sz="1600" b="1" dirty="0" smtClean="0">
                <a:latin typeface="Malgun Gothic" charset="-127"/>
              </a:rPr>
              <a:t>목차</a:t>
            </a:r>
            <a:endParaRPr lang="en-US" altLang="ko-KR" sz="1600" b="1" dirty="0" smtClean="0">
              <a:latin typeface="Malgun Gothic" charset="-127"/>
            </a:endParaRPr>
          </a:p>
          <a:p>
            <a:endParaRPr lang="ko-KR" altLang="en-US" sz="1200" b="1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분석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주제 예시</a:t>
            </a:r>
          </a:p>
          <a:p>
            <a:pPr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분석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프로세스</a:t>
            </a:r>
          </a:p>
          <a:p>
            <a:pPr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팀구성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및 역할</a:t>
            </a:r>
          </a:p>
          <a:p>
            <a:pPr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분석툴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및 환경 소개</a:t>
            </a:r>
          </a:p>
          <a:p>
            <a:pPr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소프트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역량</a:t>
            </a:r>
          </a:p>
          <a:p>
            <a:pPr>
              <a:buFont typeface="Arial" charset="0"/>
              <a:buChar char="•"/>
            </a:pPr>
            <a:r>
              <a:rPr lang="ko-KR" altLang="en-US" sz="1200" dirty="0" smtClean="0">
                <a:solidFill>
                  <a:srgbClr val="000000"/>
                </a:solidFill>
                <a:latin typeface="Malgun Gothic" charset="-127"/>
              </a:rPr>
              <a:t> 마치며</a:t>
            </a:r>
            <a:endParaRPr lang="ko-KR" altLang="en-US" sz="1200" b="0" i="0" dirty="0">
              <a:solidFill>
                <a:srgbClr val="000000"/>
              </a:solidFill>
              <a:effectLst/>
              <a:latin typeface="Malgun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78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1991</TotalTime>
  <Words>4396</Words>
  <Application>Microsoft Macintosh PowerPoint</Application>
  <PresentationFormat>와이드스크린</PresentationFormat>
  <Paragraphs>888</Paragraphs>
  <Slides>63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3" baseType="lpstr">
      <vt:lpstr>맑은 고딕</vt:lpstr>
      <vt:lpstr>Apple SD Gothic Neo</vt:lpstr>
      <vt:lpstr>Consolas</vt:lpstr>
      <vt:lpstr>HeadLineA</vt:lpstr>
      <vt:lpstr>Helvetica</vt:lpstr>
      <vt:lpstr>Malgun Gothic</vt:lpstr>
      <vt:lpstr>Mangal</vt:lpstr>
      <vt:lpstr>Wingdings</vt:lpstr>
      <vt:lpstr>Arial</vt:lpstr>
      <vt:lpstr>Office 테마</vt:lpstr>
      <vt:lpstr>데이터 사이언스 Extension SCHOOL -3학기-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1주차 분석 실무 이해 part1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1주차 분석 실무 이해 p2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2주차 Funnel 분석을 통한 이탈구간 개선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수고하셨습니다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Microsoft Office 사용자</cp:lastModifiedBy>
  <cp:revision>251</cp:revision>
  <dcterms:created xsi:type="dcterms:W3CDTF">2017-11-08T04:36:09Z</dcterms:created>
  <dcterms:modified xsi:type="dcterms:W3CDTF">2018-08-24T23:51:58Z</dcterms:modified>
</cp:coreProperties>
</file>